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Bara TH" panose="020B0604020202020204" charset="0"/>
      <p:regular r:id="rId8"/>
    </p:embeddedFont>
    <p:embeddedFont>
      <p:font typeface="Calibri" panose="020F0502020204030204" pitchFamily="34" charset="0"/>
      <p:regular r:id="rId9"/>
      <p:bold r:id="rId10"/>
      <p:italic r:id="rId11"/>
      <p:boldItalic r:id="rId12"/>
    </p:embeddedFont>
    <p:embeddedFont>
      <p:font typeface="Cocomat Pro" panose="020B0604020202020204" charset="0"/>
      <p:regular r:id="rId13"/>
    </p:embeddedFont>
    <p:embeddedFont>
      <p:font typeface="Cocomat Pro Heavy" panose="020B0604020202020204" charset="0"/>
      <p:regular r:id="rId14"/>
    </p:embeddedFont>
    <p:embeddedFont>
      <p:font typeface="Kollektif" panose="020B0604020202020204" charset="0"/>
      <p:regular r:id="rId15"/>
    </p:embeddedFont>
    <p:embeddedFont>
      <p:font typeface="Nunito" pitchFamily="2" charset="0"/>
      <p:regular r:id="rId16"/>
      <p:bold r:id="rId17"/>
      <p:italic r:id="rId18"/>
      <p:boldItalic r:id="rId19"/>
    </p:embeddedFont>
    <p:embeddedFont>
      <p:font typeface="Nunito Bold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svg"/><Relationship Id="rId7"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3E3"/>
        </a:solidFill>
        <a:effectLst/>
      </p:bgPr>
    </p:bg>
    <p:spTree>
      <p:nvGrpSpPr>
        <p:cNvPr id="1" name=""/>
        <p:cNvGrpSpPr/>
        <p:nvPr/>
      </p:nvGrpSpPr>
      <p:grpSpPr>
        <a:xfrm>
          <a:off x="0" y="0"/>
          <a:ext cx="0" cy="0"/>
          <a:chOff x="0" y="0"/>
          <a:chExt cx="0" cy="0"/>
        </a:xfrm>
      </p:grpSpPr>
      <p:sp>
        <p:nvSpPr>
          <p:cNvPr id="2" name="Freeform 2"/>
          <p:cNvSpPr/>
          <p:nvPr/>
        </p:nvSpPr>
        <p:spPr>
          <a:xfrm>
            <a:off x="5499827" y="436050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522624" y="1711208"/>
            <a:ext cx="5199929" cy="5199929"/>
          </a:xfrm>
          <a:custGeom>
            <a:avLst/>
            <a:gdLst/>
            <a:ahLst/>
            <a:cxnLst/>
            <a:rect l="l" t="t" r="r" b="b"/>
            <a:pathLst>
              <a:path w="5199929" h="5199929">
                <a:moveTo>
                  <a:pt x="0" y="0"/>
                </a:moveTo>
                <a:lnTo>
                  <a:pt x="5199929" y="0"/>
                </a:lnTo>
                <a:lnTo>
                  <a:pt x="5199929" y="5199928"/>
                </a:lnTo>
                <a:lnTo>
                  <a:pt x="0" y="5199928"/>
                </a:lnTo>
                <a:lnTo>
                  <a:pt x="0" y="0"/>
                </a:lnTo>
                <a:close/>
              </a:path>
            </a:pathLst>
          </a:custGeom>
          <a:blipFill>
            <a:blip r:embed="rId2">
              <a:alphaModFix amt="57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9144000" y="1811695"/>
            <a:ext cx="8411600" cy="9468939"/>
          </a:xfrm>
          <a:prstGeom prst="rect">
            <a:avLst/>
          </a:prstGeom>
        </p:spPr>
        <p:txBody>
          <a:bodyPr wrap="square" lIns="0" tIns="0" rIns="0" bIns="0" rtlCol="0" anchor="t">
            <a:spAutoFit/>
          </a:bodyPr>
          <a:lstStyle/>
          <a:p>
            <a:pPr>
              <a:lnSpc>
                <a:spcPts val="4912"/>
              </a:lnSpc>
            </a:pPr>
            <a:r>
              <a:rPr lang="en-US" sz="6064" spc="-181" dirty="0">
                <a:solidFill>
                  <a:srgbClr val="000000"/>
                </a:solidFill>
                <a:latin typeface="Bara TH"/>
              </a:rPr>
              <a:t>USING BUSINESS INTELLIGENCE TECHNOLOGIES TO IMPROVE DIABETES CARE AND OUTCOMES: A DATA-DRIVEN APPROACH</a:t>
            </a:r>
          </a:p>
          <a:p>
            <a:pPr>
              <a:lnSpc>
                <a:spcPts val="4912"/>
              </a:lnSpc>
            </a:pPr>
            <a:endParaRPr lang="en-US" sz="6064" spc="-181" dirty="0">
              <a:solidFill>
                <a:srgbClr val="000000"/>
              </a:solidFill>
              <a:latin typeface="Bara TH"/>
            </a:endParaRPr>
          </a:p>
          <a:p>
            <a:pPr>
              <a:lnSpc>
                <a:spcPts val="4912"/>
              </a:lnSpc>
            </a:pPr>
            <a:r>
              <a:rPr lang="en-US" sz="6064" spc="-181" dirty="0">
                <a:solidFill>
                  <a:srgbClr val="000000"/>
                </a:solidFill>
                <a:latin typeface="+mj-lt"/>
              </a:rPr>
              <a:t>TEAM MEMBERS-GROUP H8</a:t>
            </a:r>
          </a:p>
          <a:p>
            <a:pPr>
              <a:lnSpc>
                <a:spcPts val="4912"/>
              </a:lnSpc>
            </a:pPr>
            <a:endParaRPr lang="en-US" sz="6064" spc="-181" dirty="0">
              <a:solidFill>
                <a:srgbClr val="000000"/>
              </a:solidFill>
              <a:latin typeface="+mj-lt"/>
            </a:endParaRPr>
          </a:p>
          <a:p>
            <a:pPr>
              <a:lnSpc>
                <a:spcPts val="4912"/>
              </a:lnSpc>
            </a:pPr>
            <a:r>
              <a:rPr lang="en-US" sz="6064" spc="-181" dirty="0">
                <a:solidFill>
                  <a:srgbClr val="000000"/>
                </a:solidFill>
                <a:latin typeface="+mj-lt"/>
              </a:rPr>
              <a:t>1. PRANAY YELLAMANDALA</a:t>
            </a:r>
          </a:p>
          <a:p>
            <a:pPr>
              <a:lnSpc>
                <a:spcPts val="4912"/>
              </a:lnSpc>
            </a:pPr>
            <a:r>
              <a:rPr lang="en-US" sz="6064" spc="-181" dirty="0">
                <a:solidFill>
                  <a:srgbClr val="000000"/>
                </a:solidFill>
                <a:latin typeface="+mj-lt"/>
              </a:rPr>
              <a:t>2. VIVEK REDDY</a:t>
            </a:r>
          </a:p>
          <a:p>
            <a:pPr>
              <a:lnSpc>
                <a:spcPts val="4912"/>
              </a:lnSpc>
            </a:pPr>
            <a:r>
              <a:rPr lang="en-US" sz="6064" spc="-181" dirty="0">
                <a:solidFill>
                  <a:srgbClr val="000000"/>
                </a:solidFill>
                <a:latin typeface="+mj-lt"/>
              </a:rPr>
              <a:t>3. ANIL VARIKUPPALA</a:t>
            </a:r>
          </a:p>
          <a:p>
            <a:pPr>
              <a:lnSpc>
                <a:spcPts val="4912"/>
              </a:lnSpc>
            </a:pPr>
            <a:endParaRPr lang="en-US" sz="6064" spc="-181" dirty="0">
              <a:solidFill>
                <a:srgbClr val="000000"/>
              </a:solidFill>
              <a:latin typeface="+mj-lt"/>
            </a:endParaRPr>
          </a:p>
          <a:p>
            <a:pPr>
              <a:lnSpc>
                <a:spcPts val="4912"/>
              </a:lnSpc>
            </a:pPr>
            <a:endParaRPr lang="en-US" sz="6064" spc="-181" dirty="0">
              <a:solidFill>
                <a:srgbClr val="000000"/>
              </a:solidFill>
              <a:latin typeface="Bara TH"/>
            </a:endParaRPr>
          </a:p>
          <a:p>
            <a:pPr>
              <a:lnSpc>
                <a:spcPts val="4912"/>
              </a:lnSpc>
            </a:pPr>
            <a:endParaRPr lang="en-US" sz="6064" spc="-181" dirty="0">
              <a:solidFill>
                <a:srgbClr val="000000"/>
              </a:solidFill>
              <a:latin typeface="Bara TH"/>
            </a:endParaRPr>
          </a:p>
          <a:p>
            <a:pPr>
              <a:lnSpc>
                <a:spcPts val="4912"/>
              </a:lnSpc>
            </a:pPr>
            <a:endParaRPr lang="en-US" sz="6064" spc="-181" dirty="0">
              <a:solidFill>
                <a:srgbClr val="000000"/>
              </a:solidFill>
              <a:latin typeface="Bara TH"/>
            </a:endParaRPr>
          </a:p>
        </p:txBody>
      </p:sp>
      <p:sp>
        <p:nvSpPr>
          <p:cNvPr id="5" name="Freeform 5"/>
          <p:cNvSpPr/>
          <p:nvPr/>
        </p:nvSpPr>
        <p:spPr>
          <a:xfrm>
            <a:off x="15239302" y="-1957358"/>
            <a:ext cx="2273427" cy="4114800"/>
          </a:xfrm>
          <a:custGeom>
            <a:avLst/>
            <a:gdLst/>
            <a:ahLst/>
            <a:cxnLst/>
            <a:rect l="l" t="t" r="r" b="b"/>
            <a:pathLst>
              <a:path w="2273427" h="4114800">
                <a:moveTo>
                  <a:pt x="0" y="0"/>
                </a:moveTo>
                <a:lnTo>
                  <a:pt x="2273427" y="0"/>
                </a:lnTo>
                <a:lnTo>
                  <a:pt x="22734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116498">
            <a:off x="16938348" y="7061981"/>
            <a:ext cx="2273427" cy="4114800"/>
          </a:xfrm>
          <a:custGeom>
            <a:avLst/>
            <a:gdLst/>
            <a:ahLst/>
            <a:cxnLst/>
            <a:rect l="l" t="t" r="r" b="b"/>
            <a:pathLst>
              <a:path w="2273427" h="4114800">
                <a:moveTo>
                  <a:pt x="0" y="0"/>
                </a:moveTo>
                <a:lnTo>
                  <a:pt x="2273427" y="0"/>
                </a:lnTo>
                <a:lnTo>
                  <a:pt x="22734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16498">
            <a:off x="-416281" y="403911"/>
            <a:ext cx="2273427" cy="4114800"/>
          </a:xfrm>
          <a:custGeom>
            <a:avLst/>
            <a:gdLst/>
            <a:ahLst/>
            <a:cxnLst/>
            <a:rect l="l" t="t" r="r" b="b"/>
            <a:pathLst>
              <a:path w="2273427" h="4114800">
                <a:moveTo>
                  <a:pt x="0" y="0"/>
                </a:moveTo>
                <a:lnTo>
                  <a:pt x="2273427" y="0"/>
                </a:lnTo>
                <a:lnTo>
                  <a:pt x="22734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512955" y="2145350"/>
            <a:ext cx="8469906" cy="7093546"/>
          </a:xfrm>
          <a:custGeom>
            <a:avLst/>
            <a:gdLst/>
            <a:ahLst/>
            <a:cxnLst/>
            <a:rect l="l" t="t" r="r" b="b"/>
            <a:pathLst>
              <a:path w="8469906" h="7093546">
                <a:moveTo>
                  <a:pt x="0" y="0"/>
                </a:moveTo>
                <a:lnTo>
                  <a:pt x="8469906" y="0"/>
                </a:lnTo>
                <a:lnTo>
                  <a:pt x="8469906" y="7093546"/>
                </a:lnTo>
                <a:lnTo>
                  <a:pt x="0" y="7093546"/>
                </a:lnTo>
                <a:lnTo>
                  <a:pt x="0" y="0"/>
                </a:lnTo>
                <a:close/>
              </a:path>
            </a:pathLst>
          </a:custGeom>
          <a:blipFill>
            <a:blip r:embed="rId6"/>
            <a:stretch>
              <a:fillRect/>
            </a:stretch>
          </a:blipFill>
        </p:spPr>
        <p:txBody>
          <a:bodyPr/>
          <a:lstStyle/>
          <a:p>
            <a:endParaRPr lang="en-US"/>
          </a:p>
        </p:txBody>
      </p:sp>
      <p:sp>
        <p:nvSpPr>
          <p:cNvPr id="9" name="Freeform 9"/>
          <p:cNvSpPr/>
          <p:nvPr/>
        </p:nvSpPr>
        <p:spPr>
          <a:xfrm>
            <a:off x="-2396841" y="8129558"/>
            <a:ext cx="6234545" cy="4114800"/>
          </a:xfrm>
          <a:custGeom>
            <a:avLst/>
            <a:gdLst/>
            <a:ahLst/>
            <a:cxnLst/>
            <a:rect l="l" t="t" r="r" b="b"/>
            <a:pathLst>
              <a:path w="6234545" h="4114800">
                <a:moveTo>
                  <a:pt x="0" y="0"/>
                </a:moveTo>
                <a:lnTo>
                  <a:pt x="6234546" y="0"/>
                </a:lnTo>
                <a:lnTo>
                  <a:pt x="623454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6028548" y="-2403592"/>
            <a:ext cx="6234545" cy="4114800"/>
          </a:xfrm>
          <a:custGeom>
            <a:avLst/>
            <a:gdLst/>
            <a:ahLst/>
            <a:cxnLst/>
            <a:rect l="l" t="t" r="r" b="b"/>
            <a:pathLst>
              <a:path w="6234545" h="4114800">
                <a:moveTo>
                  <a:pt x="0" y="0"/>
                </a:moveTo>
                <a:lnTo>
                  <a:pt x="6234545" y="0"/>
                </a:lnTo>
                <a:lnTo>
                  <a:pt x="6234545"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3E3"/>
        </a:solidFill>
        <a:effectLst/>
      </p:bgPr>
    </p:bg>
    <p:spTree>
      <p:nvGrpSpPr>
        <p:cNvPr id="1" name=""/>
        <p:cNvGrpSpPr/>
        <p:nvPr/>
      </p:nvGrpSpPr>
      <p:grpSpPr>
        <a:xfrm>
          <a:off x="0" y="0"/>
          <a:ext cx="0" cy="0"/>
          <a:chOff x="0" y="0"/>
          <a:chExt cx="0" cy="0"/>
        </a:xfrm>
      </p:grpSpPr>
      <p:sp>
        <p:nvSpPr>
          <p:cNvPr id="2" name="Freeform 2"/>
          <p:cNvSpPr/>
          <p:nvPr/>
        </p:nvSpPr>
        <p:spPr>
          <a:xfrm>
            <a:off x="-700080" y="-803998"/>
            <a:ext cx="2273427" cy="4114800"/>
          </a:xfrm>
          <a:custGeom>
            <a:avLst/>
            <a:gdLst/>
            <a:ahLst/>
            <a:cxnLst/>
            <a:rect l="l" t="t" r="r" b="b"/>
            <a:pathLst>
              <a:path w="2273427" h="4114800">
                <a:moveTo>
                  <a:pt x="0" y="0"/>
                </a:moveTo>
                <a:lnTo>
                  <a:pt x="2273427" y="0"/>
                </a:lnTo>
                <a:lnTo>
                  <a:pt x="22734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010401" y="1333500"/>
            <a:ext cx="11125200" cy="8628890"/>
            <a:chOff x="0" y="0"/>
            <a:chExt cx="3454417" cy="2170577"/>
          </a:xfrm>
        </p:grpSpPr>
        <p:sp>
          <p:nvSpPr>
            <p:cNvPr id="4" name="Freeform 4"/>
            <p:cNvSpPr/>
            <p:nvPr/>
          </p:nvSpPr>
          <p:spPr>
            <a:xfrm>
              <a:off x="0" y="0"/>
              <a:ext cx="3454417" cy="2170577"/>
            </a:xfrm>
            <a:custGeom>
              <a:avLst/>
              <a:gdLst/>
              <a:ahLst/>
              <a:cxnLst/>
              <a:rect l="l" t="t" r="r" b="b"/>
              <a:pathLst>
                <a:path w="3454417" h="2170577">
                  <a:moveTo>
                    <a:pt x="56214" y="0"/>
                  </a:moveTo>
                  <a:lnTo>
                    <a:pt x="3398203" y="0"/>
                  </a:lnTo>
                  <a:cubicBezTo>
                    <a:pt x="3413111" y="0"/>
                    <a:pt x="3427410" y="5923"/>
                    <a:pt x="3437952" y="16465"/>
                  </a:cubicBezTo>
                  <a:cubicBezTo>
                    <a:pt x="3448494" y="27007"/>
                    <a:pt x="3454417" y="41305"/>
                    <a:pt x="3454417" y="56214"/>
                  </a:cubicBezTo>
                  <a:lnTo>
                    <a:pt x="3454417" y="2114363"/>
                  </a:lnTo>
                  <a:cubicBezTo>
                    <a:pt x="3454417" y="2129272"/>
                    <a:pt x="3448494" y="2143570"/>
                    <a:pt x="3437952" y="2154113"/>
                  </a:cubicBezTo>
                  <a:cubicBezTo>
                    <a:pt x="3427410" y="2164655"/>
                    <a:pt x="3413111" y="2170577"/>
                    <a:pt x="3398203" y="2170577"/>
                  </a:cubicBezTo>
                  <a:lnTo>
                    <a:pt x="56214" y="2170577"/>
                  </a:lnTo>
                  <a:cubicBezTo>
                    <a:pt x="41305" y="2170577"/>
                    <a:pt x="27007" y="2164655"/>
                    <a:pt x="16465" y="2154113"/>
                  </a:cubicBezTo>
                  <a:cubicBezTo>
                    <a:pt x="5923" y="2143570"/>
                    <a:pt x="0" y="2129272"/>
                    <a:pt x="0" y="2114363"/>
                  </a:cubicBezTo>
                  <a:lnTo>
                    <a:pt x="0" y="56214"/>
                  </a:lnTo>
                  <a:cubicBezTo>
                    <a:pt x="0" y="41305"/>
                    <a:pt x="5923" y="27007"/>
                    <a:pt x="16465" y="16465"/>
                  </a:cubicBezTo>
                  <a:cubicBezTo>
                    <a:pt x="27007" y="5923"/>
                    <a:pt x="41305" y="0"/>
                    <a:pt x="56214" y="0"/>
                  </a:cubicBezTo>
                  <a:close/>
                </a:path>
              </a:pathLst>
            </a:custGeom>
            <a:solidFill>
              <a:srgbClr val="E07E81"/>
            </a:solidFill>
          </p:spPr>
          <p:txBody>
            <a:bodyPr/>
            <a:lstStyle/>
            <a:p>
              <a:endParaRPr lang="en-US"/>
            </a:p>
          </p:txBody>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2401"/>
                </a:lnSpc>
              </a:pPr>
              <a:endParaRPr/>
            </a:p>
          </p:txBody>
        </p:sp>
      </p:grpSp>
      <p:sp>
        <p:nvSpPr>
          <p:cNvPr id="6" name="Freeform 6"/>
          <p:cNvSpPr/>
          <p:nvPr/>
        </p:nvSpPr>
        <p:spPr>
          <a:xfrm>
            <a:off x="-2088573" y="8399375"/>
            <a:ext cx="6234545" cy="4114800"/>
          </a:xfrm>
          <a:custGeom>
            <a:avLst/>
            <a:gdLst/>
            <a:ahLst/>
            <a:cxnLst/>
            <a:rect l="l" t="t" r="r" b="b"/>
            <a:pathLst>
              <a:path w="6234545" h="4114800">
                <a:moveTo>
                  <a:pt x="0" y="0"/>
                </a:moveTo>
                <a:lnTo>
                  <a:pt x="6234546" y="0"/>
                </a:lnTo>
                <a:lnTo>
                  <a:pt x="623454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9724202">
            <a:off x="12482785" y="-1028700"/>
            <a:ext cx="6234545" cy="4114800"/>
          </a:xfrm>
          <a:custGeom>
            <a:avLst/>
            <a:gdLst/>
            <a:ahLst/>
            <a:cxnLst/>
            <a:rect l="l" t="t" r="r" b="b"/>
            <a:pathLst>
              <a:path w="6234545" h="4114800">
                <a:moveTo>
                  <a:pt x="0" y="0"/>
                </a:moveTo>
                <a:lnTo>
                  <a:pt x="6234545" y="0"/>
                </a:lnTo>
                <a:lnTo>
                  <a:pt x="623454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flipH="1">
            <a:off x="6671607" y="7814972"/>
            <a:ext cx="1977478" cy="2028183"/>
          </a:xfrm>
          <a:custGeom>
            <a:avLst/>
            <a:gdLst/>
            <a:ahLst/>
            <a:cxnLst/>
            <a:rect l="l" t="t" r="r" b="b"/>
            <a:pathLst>
              <a:path w="1977478" h="2028183">
                <a:moveTo>
                  <a:pt x="1977479" y="0"/>
                </a:moveTo>
                <a:lnTo>
                  <a:pt x="0" y="0"/>
                </a:lnTo>
                <a:lnTo>
                  <a:pt x="0" y="2028183"/>
                </a:lnTo>
                <a:lnTo>
                  <a:pt x="1977479" y="2028183"/>
                </a:lnTo>
                <a:lnTo>
                  <a:pt x="197747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566185" y="1949712"/>
            <a:ext cx="7642033" cy="5865260"/>
          </a:xfrm>
          <a:custGeom>
            <a:avLst/>
            <a:gdLst/>
            <a:ahLst/>
            <a:cxnLst/>
            <a:rect l="l" t="t" r="r" b="b"/>
            <a:pathLst>
              <a:path w="7642033" h="5865260">
                <a:moveTo>
                  <a:pt x="0" y="0"/>
                </a:moveTo>
                <a:lnTo>
                  <a:pt x="7642032" y="0"/>
                </a:lnTo>
                <a:lnTo>
                  <a:pt x="7642032" y="5865260"/>
                </a:lnTo>
                <a:lnTo>
                  <a:pt x="0" y="58652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6773814" y="5896458"/>
            <a:ext cx="1327676" cy="1304442"/>
          </a:xfrm>
          <a:custGeom>
            <a:avLst/>
            <a:gdLst/>
            <a:ahLst/>
            <a:cxnLst/>
            <a:rect l="l" t="t" r="r" b="b"/>
            <a:pathLst>
              <a:path w="1327676" h="1304442">
                <a:moveTo>
                  <a:pt x="0" y="0"/>
                </a:moveTo>
                <a:lnTo>
                  <a:pt x="1327676" y="0"/>
                </a:lnTo>
                <a:lnTo>
                  <a:pt x="1327676" y="1304442"/>
                </a:lnTo>
                <a:lnTo>
                  <a:pt x="0" y="13044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5215501" y="6484294"/>
            <a:ext cx="729370" cy="716606"/>
          </a:xfrm>
          <a:custGeom>
            <a:avLst/>
            <a:gdLst/>
            <a:ahLst/>
            <a:cxnLst/>
            <a:rect l="l" t="t" r="r" b="b"/>
            <a:pathLst>
              <a:path w="729370" h="716606">
                <a:moveTo>
                  <a:pt x="0" y="0"/>
                </a:moveTo>
                <a:lnTo>
                  <a:pt x="729370" y="0"/>
                </a:lnTo>
                <a:lnTo>
                  <a:pt x="729370" y="716606"/>
                </a:lnTo>
                <a:lnTo>
                  <a:pt x="0" y="7166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TextBox 12"/>
          <p:cNvSpPr txBox="1"/>
          <p:nvPr/>
        </p:nvSpPr>
        <p:spPr>
          <a:xfrm>
            <a:off x="8208218" y="2095501"/>
            <a:ext cx="8820197" cy="1071447"/>
          </a:xfrm>
          <a:prstGeom prst="rect">
            <a:avLst/>
          </a:prstGeom>
        </p:spPr>
        <p:txBody>
          <a:bodyPr wrap="square" lIns="0" tIns="0" rIns="0" bIns="0" rtlCol="0" anchor="t">
            <a:spAutoFit/>
          </a:bodyPr>
          <a:lstStyle/>
          <a:p>
            <a:pPr algn="ctr">
              <a:lnSpc>
                <a:spcPts val="7951"/>
              </a:lnSpc>
            </a:pPr>
            <a:r>
              <a:rPr lang="en-US" sz="9139" spc="219" dirty="0">
                <a:solidFill>
                  <a:srgbClr val="000000"/>
                </a:solidFill>
                <a:latin typeface="Bara TH"/>
              </a:rPr>
              <a:t>Introduction</a:t>
            </a:r>
          </a:p>
        </p:txBody>
      </p:sp>
      <p:sp>
        <p:nvSpPr>
          <p:cNvPr id="13" name="TextBox 13"/>
          <p:cNvSpPr txBox="1"/>
          <p:nvPr/>
        </p:nvSpPr>
        <p:spPr>
          <a:xfrm>
            <a:off x="8208218" y="3166948"/>
            <a:ext cx="9388129" cy="5707203"/>
          </a:xfrm>
          <a:prstGeom prst="rect">
            <a:avLst/>
          </a:prstGeom>
        </p:spPr>
        <p:txBody>
          <a:bodyPr wrap="square" lIns="0" tIns="0" rIns="0" bIns="0" rtlCol="0" anchor="t">
            <a:spAutoFit/>
          </a:bodyPr>
          <a:lstStyle/>
          <a:p>
            <a:pPr>
              <a:lnSpc>
                <a:spcPts val="3233"/>
              </a:lnSpc>
            </a:pPr>
            <a:r>
              <a:rPr lang="en-US" sz="2400" dirty="0">
                <a:solidFill>
                  <a:srgbClr val="000000"/>
                </a:solidFill>
                <a:latin typeface="Kollektif"/>
              </a:rPr>
              <a:t>Hello everyone, and welcome to our presentation on diabetes informatics </a:t>
            </a:r>
            <a:r>
              <a:rPr lang="en-US" sz="2400" dirty="0" err="1">
                <a:solidFill>
                  <a:srgbClr val="000000"/>
                </a:solidFill>
                <a:latin typeface="Kollektif"/>
              </a:rPr>
              <a:t>management.A</a:t>
            </a:r>
            <a:r>
              <a:rPr lang="en-US" sz="2400" dirty="0">
                <a:solidFill>
                  <a:srgbClr val="000000"/>
                </a:solidFill>
                <a:latin typeface="Kollektif"/>
              </a:rPr>
              <a:t> chronic health condition known as diabetes affects millions of individuals worldwide. It happens when the body is unable to efficiently use or create enough insulin to control blood glucose levels. Serious consequences from diabetes might include renal failure, nerve damage, eyesight loss, heart disease, and heart disease. </a:t>
            </a:r>
          </a:p>
          <a:p>
            <a:pPr>
              <a:lnSpc>
                <a:spcPts val="3233"/>
              </a:lnSpc>
            </a:pPr>
            <a:r>
              <a:rPr lang="en-US" sz="2400" dirty="0">
                <a:solidFill>
                  <a:srgbClr val="000000"/>
                </a:solidFill>
                <a:latin typeface="Kollektif"/>
              </a:rPr>
              <a:t>Our initiative uses business intelligence technology to try to solve this issue. The procedure of gathering, </a:t>
            </a:r>
            <a:r>
              <a:rPr lang="en-US" sz="2400" dirty="0" err="1">
                <a:solidFill>
                  <a:srgbClr val="000000"/>
                </a:solidFill>
                <a:latin typeface="Kollektif"/>
              </a:rPr>
              <a:t>analysing</a:t>
            </a:r>
            <a:r>
              <a:rPr lang="en-US" sz="2400" dirty="0">
                <a:solidFill>
                  <a:srgbClr val="000000"/>
                </a:solidFill>
                <a:latin typeface="Kollektif"/>
              </a:rPr>
              <a:t>, and presenting data to aid in decision-making and problem-solving is known as business intelligence. Our initiative leverages business intelligence technology to improve patient education, expedite diabetes treatment, and aid in decision-making.</a:t>
            </a:r>
          </a:p>
          <a:p>
            <a:pPr>
              <a:lnSpc>
                <a:spcPts val="3233"/>
              </a:lnSpc>
            </a:pPr>
            <a:endParaRPr lang="en-US" sz="2199" dirty="0">
              <a:solidFill>
                <a:srgbClr val="000000"/>
              </a:solidFill>
              <a:latin typeface="Kollekt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3E3"/>
        </a:solidFill>
        <a:effectLst/>
      </p:bgPr>
    </p:bg>
    <p:spTree>
      <p:nvGrpSpPr>
        <p:cNvPr id="1" name=""/>
        <p:cNvGrpSpPr/>
        <p:nvPr/>
      </p:nvGrpSpPr>
      <p:grpSpPr>
        <a:xfrm>
          <a:off x="0" y="0"/>
          <a:ext cx="0" cy="0"/>
          <a:chOff x="0" y="0"/>
          <a:chExt cx="0" cy="0"/>
        </a:xfrm>
      </p:grpSpPr>
      <p:sp>
        <p:nvSpPr>
          <p:cNvPr id="2" name="Freeform 2"/>
          <p:cNvSpPr/>
          <p:nvPr/>
        </p:nvSpPr>
        <p:spPr>
          <a:xfrm>
            <a:off x="-659027" y="7273442"/>
            <a:ext cx="3755690" cy="4114800"/>
          </a:xfrm>
          <a:custGeom>
            <a:avLst/>
            <a:gdLst/>
            <a:ahLst/>
            <a:cxnLst/>
            <a:rect l="l" t="t" r="r" b="b"/>
            <a:pathLst>
              <a:path w="3755690" h="4114800">
                <a:moveTo>
                  <a:pt x="0" y="0"/>
                </a:moveTo>
                <a:lnTo>
                  <a:pt x="3755690" y="0"/>
                </a:lnTo>
                <a:lnTo>
                  <a:pt x="3755690" y="4114800"/>
                </a:lnTo>
                <a:lnTo>
                  <a:pt x="0" y="4114800"/>
                </a:lnTo>
                <a:lnTo>
                  <a:pt x="0" y="0"/>
                </a:lnTo>
                <a:close/>
              </a:path>
            </a:pathLst>
          </a:custGeom>
          <a:blipFill>
            <a:blip r:embed="rId2">
              <a:alphaModFix amt="5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514537" y="-1472595"/>
            <a:ext cx="3755690" cy="4114800"/>
          </a:xfrm>
          <a:custGeom>
            <a:avLst/>
            <a:gdLst/>
            <a:ahLst/>
            <a:cxnLst/>
            <a:rect l="l" t="t" r="r" b="b"/>
            <a:pathLst>
              <a:path w="3755690" h="4114800">
                <a:moveTo>
                  <a:pt x="0" y="0"/>
                </a:moveTo>
                <a:lnTo>
                  <a:pt x="3755690" y="0"/>
                </a:lnTo>
                <a:lnTo>
                  <a:pt x="3755690" y="4114800"/>
                </a:lnTo>
                <a:lnTo>
                  <a:pt x="0" y="4114800"/>
                </a:lnTo>
                <a:lnTo>
                  <a:pt x="0" y="0"/>
                </a:lnTo>
                <a:close/>
              </a:path>
            </a:pathLst>
          </a:custGeom>
          <a:blipFill>
            <a:blip r:embed="rId2">
              <a:alphaModFix amt="5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5011945" y="7599204"/>
            <a:ext cx="4472609" cy="4114800"/>
          </a:xfrm>
          <a:custGeom>
            <a:avLst/>
            <a:gdLst/>
            <a:ahLst/>
            <a:cxnLst/>
            <a:rect l="l" t="t" r="r" b="b"/>
            <a:pathLst>
              <a:path w="4472609" h="4114800">
                <a:moveTo>
                  <a:pt x="0" y="0"/>
                </a:moveTo>
                <a:lnTo>
                  <a:pt x="4472608" y="0"/>
                </a:lnTo>
                <a:lnTo>
                  <a:pt x="44726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718158" y="-1681419"/>
            <a:ext cx="4472609" cy="4114800"/>
          </a:xfrm>
          <a:custGeom>
            <a:avLst/>
            <a:gdLst/>
            <a:ahLst/>
            <a:cxnLst/>
            <a:rect l="l" t="t" r="r" b="b"/>
            <a:pathLst>
              <a:path w="4472609" h="4114800">
                <a:moveTo>
                  <a:pt x="0" y="0"/>
                </a:moveTo>
                <a:lnTo>
                  <a:pt x="4472609" y="0"/>
                </a:lnTo>
                <a:lnTo>
                  <a:pt x="44726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39750" y="1615849"/>
            <a:ext cx="4652245" cy="12301611"/>
          </a:xfrm>
          <a:custGeom>
            <a:avLst/>
            <a:gdLst/>
            <a:ahLst/>
            <a:cxnLst/>
            <a:rect l="l" t="t" r="r" b="b"/>
            <a:pathLst>
              <a:path w="4652245" h="12301611">
                <a:moveTo>
                  <a:pt x="0" y="0"/>
                </a:moveTo>
                <a:lnTo>
                  <a:pt x="4652245" y="0"/>
                </a:lnTo>
                <a:lnTo>
                  <a:pt x="4652245" y="12301611"/>
                </a:lnTo>
                <a:lnTo>
                  <a:pt x="0" y="123016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5512360" y="124463"/>
            <a:ext cx="10660612" cy="2329805"/>
          </a:xfrm>
          <a:prstGeom prst="rect">
            <a:avLst/>
          </a:prstGeom>
        </p:spPr>
        <p:txBody>
          <a:bodyPr wrap="square" lIns="0" tIns="0" rIns="0" bIns="0" rtlCol="0" anchor="t">
            <a:spAutoFit/>
          </a:bodyPr>
          <a:lstStyle/>
          <a:p>
            <a:pPr marL="0" lvl="0" indent="0" algn="ctr">
              <a:lnSpc>
                <a:spcPts val="9251"/>
              </a:lnSpc>
            </a:pPr>
            <a:r>
              <a:rPr lang="en-US" sz="7228" spc="274">
                <a:solidFill>
                  <a:srgbClr val="4B578D"/>
                </a:solidFill>
                <a:latin typeface="Cocomat Pro Heavy"/>
              </a:rPr>
              <a:t>CONTEXT </a:t>
            </a:r>
            <a:r>
              <a:rPr lang="en-US" sz="7228" spc="274" dirty="0">
                <a:solidFill>
                  <a:srgbClr val="4B578D"/>
                </a:solidFill>
                <a:latin typeface="Cocomat Pro Heavy"/>
              </a:rPr>
              <a:t>OF THE DATA SET</a:t>
            </a:r>
          </a:p>
        </p:txBody>
      </p:sp>
      <p:sp>
        <p:nvSpPr>
          <p:cNvPr id="8" name="Freeform 8"/>
          <p:cNvSpPr/>
          <p:nvPr/>
        </p:nvSpPr>
        <p:spPr>
          <a:xfrm>
            <a:off x="16940726" y="2642205"/>
            <a:ext cx="3755690" cy="4114800"/>
          </a:xfrm>
          <a:custGeom>
            <a:avLst/>
            <a:gdLst/>
            <a:ahLst/>
            <a:cxnLst/>
            <a:rect l="l" t="t" r="r" b="b"/>
            <a:pathLst>
              <a:path w="3755690" h="4114800">
                <a:moveTo>
                  <a:pt x="0" y="0"/>
                </a:moveTo>
                <a:lnTo>
                  <a:pt x="3755690" y="0"/>
                </a:lnTo>
                <a:lnTo>
                  <a:pt x="3755690" y="4114800"/>
                </a:lnTo>
                <a:lnTo>
                  <a:pt x="0" y="4114800"/>
                </a:lnTo>
                <a:lnTo>
                  <a:pt x="0" y="0"/>
                </a:lnTo>
                <a:close/>
              </a:path>
            </a:pathLst>
          </a:custGeom>
          <a:blipFill>
            <a:blip r:embed="rId2">
              <a:alphaModFix amt="5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488485" y="4744695"/>
            <a:ext cx="2308056" cy="2528747"/>
          </a:xfrm>
          <a:custGeom>
            <a:avLst/>
            <a:gdLst/>
            <a:ahLst/>
            <a:cxnLst/>
            <a:rect l="l" t="t" r="r" b="b"/>
            <a:pathLst>
              <a:path w="2308056" h="2528747">
                <a:moveTo>
                  <a:pt x="0" y="0"/>
                </a:moveTo>
                <a:lnTo>
                  <a:pt x="2308056" y="0"/>
                </a:lnTo>
                <a:lnTo>
                  <a:pt x="2308056" y="2528747"/>
                </a:lnTo>
                <a:lnTo>
                  <a:pt x="0" y="2528747"/>
                </a:lnTo>
                <a:lnTo>
                  <a:pt x="0" y="0"/>
                </a:lnTo>
                <a:close/>
              </a:path>
            </a:pathLst>
          </a:custGeom>
          <a:blipFill>
            <a:blip r:embed="rId2">
              <a:alphaModFix amt="58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5691995" y="2763591"/>
            <a:ext cx="10260796" cy="6771627"/>
          </a:xfrm>
          <a:prstGeom prst="rect">
            <a:avLst/>
          </a:prstGeom>
        </p:spPr>
        <p:txBody>
          <a:bodyPr lIns="0" tIns="0" rIns="0" bIns="0" rtlCol="0" anchor="t">
            <a:spAutoFit/>
          </a:bodyPr>
          <a:lstStyle/>
          <a:p>
            <a:pPr algn="ctr">
              <a:lnSpc>
                <a:spcPts val="2591"/>
              </a:lnSpc>
            </a:pPr>
            <a:r>
              <a:rPr lang="en-US" sz="2024" spc="76" dirty="0">
                <a:solidFill>
                  <a:srgbClr val="4B578D"/>
                </a:solidFill>
                <a:latin typeface="Cocomat Pro"/>
              </a:rPr>
              <a:t>We will discuss the data set we are using for this project on this slide. The Scikit-learn toolkit, a well-liked Python machine learning tool, provided the data for our analysis. The Strong Heart Study, a lengthy investigation of diabetes mellitus and its consequences in American Indians, served as the foundation for the data collection. The research, which covered 12 American Indian tribes from Arizona, Oklahoma, North and South Dakota, was carried out from 1988 to 1999. Digitalized medical records from 500 research participants with diabetes are included in the data collection.</a:t>
            </a:r>
          </a:p>
          <a:p>
            <a:pPr algn="ctr">
              <a:lnSpc>
                <a:spcPts val="2591"/>
              </a:lnSpc>
            </a:pPr>
            <a:endParaRPr lang="en-US" sz="2024" spc="76" dirty="0">
              <a:solidFill>
                <a:srgbClr val="4B578D"/>
              </a:solidFill>
              <a:latin typeface="Cocomat Pro"/>
            </a:endParaRPr>
          </a:p>
          <a:p>
            <a:pPr algn="ctr">
              <a:lnSpc>
                <a:spcPts val="2591"/>
              </a:lnSpc>
            </a:pPr>
            <a:r>
              <a:rPr lang="en-US" sz="2024" spc="76" dirty="0">
                <a:solidFill>
                  <a:srgbClr val="4B578D"/>
                </a:solidFill>
                <a:latin typeface="Cocomat Pro"/>
              </a:rPr>
              <a:t>We </a:t>
            </a:r>
            <a:r>
              <a:rPr lang="en-US" sz="2024" spc="76" dirty="0" err="1">
                <a:solidFill>
                  <a:srgbClr val="4B578D"/>
                </a:solidFill>
                <a:latin typeface="Cocomat Pro"/>
              </a:rPr>
              <a:t>utilise</a:t>
            </a:r>
            <a:r>
              <a:rPr lang="en-US" sz="2024" spc="76" dirty="0">
                <a:solidFill>
                  <a:srgbClr val="4B578D"/>
                </a:solidFill>
                <a:latin typeface="Cocomat Pro"/>
              </a:rPr>
              <a:t> certain descriptive statistics and </a:t>
            </a:r>
            <a:r>
              <a:rPr lang="en-US" sz="2024" spc="76" dirty="0" err="1">
                <a:solidFill>
                  <a:srgbClr val="4B578D"/>
                </a:solidFill>
                <a:latin typeface="Cocomat Pro"/>
              </a:rPr>
              <a:t>visualisations</a:t>
            </a:r>
            <a:r>
              <a:rPr lang="en-US" sz="2024" spc="76" dirty="0">
                <a:solidFill>
                  <a:srgbClr val="4B578D"/>
                </a:solidFill>
                <a:latin typeface="Cocomat Pro"/>
              </a:rPr>
              <a:t> to </a:t>
            </a:r>
            <a:r>
              <a:rPr lang="en-US" sz="2024" spc="76" dirty="0" err="1">
                <a:solidFill>
                  <a:srgbClr val="4B578D"/>
                </a:solidFill>
                <a:latin typeface="Cocomat Pro"/>
              </a:rPr>
              <a:t>summarise</a:t>
            </a:r>
            <a:r>
              <a:rPr lang="en-US" sz="2024" spc="76" dirty="0">
                <a:solidFill>
                  <a:srgbClr val="4B578D"/>
                </a:solidFill>
                <a:latin typeface="Cocomat Pro"/>
              </a:rPr>
              <a:t> and depict our data collection in order to </a:t>
            </a:r>
            <a:r>
              <a:rPr lang="en-US" sz="2024" spc="76" dirty="0" err="1">
                <a:solidFill>
                  <a:srgbClr val="4B578D"/>
                </a:solidFill>
                <a:latin typeface="Cocomat Pro"/>
              </a:rPr>
              <a:t>characterise</a:t>
            </a:r>
            <a:r>
              <a:rPr lang="en-US" sz="2024" spc="76" dirty="0">
                <a:solidFill>
                  <a:srgbClr val="4B578D"/>
                </a:solidFill>
                <a:latin typeface="Cocomat Pro"/>
              </a:rPr>
              <a:t> it. The frequency distribution of each variable is displayed using histograms, the outliers and quartiles of each variable are displayed using boxplots, the correlation between two variables is displayed using scatterplots, and the correlation matrix of all the variables is displayed using heatmaps. The proportion of patients with CHD by sex and age group is also displayed using bar charts.</a:t>
            </a:r>
          </a:p>
          <a:p>
            <a:pPr algn="ctr">
              <a:lnSpc>
                <a:spcPts val="2591"/>
              </a:lnSpc>
            </a:pPr>
            <a:r>
              <a:rPr lang="en-US" sz="2024" spc="76" dirty="0">
                <a:solidFill>
                  <a:srgbClr val="4B578D"/>
                </a:solidFill>
                <a:latin typeface="Cocomat Pro"/>
              </a:rPr>
              <a:t>Because it enables us to examine the variables that affect diabetes care and outcomes in a particular demographic group, our data collection is appropriate for our purpose. It offers thorough details about the patient's lifestyle, medical background, blood sugar levels, and medication compliance.</a:t>
            </a:r>
          </a:p>
          <a:p>
            <a:pPr marL="0" lvl="0" indent="0" algn="ctr">
              <a:lnSpc>
                <a:spcPts val="2591"/>
              </a:lnSpc>
              <a:spcBef>
                <a:spcPct val="0"/>
              </a:spcBef>
            </a:pPr>
            <a:endParaRPr lang="en-US" sz="2024" spc="76" dirty="0">
              <a:solidFill>
                <a:srgbClr val="4B578D"/>
              </a:solidFill>
              <a:latin typeface="Cocomat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3E3"/>
        </a:solidFill>
        <a:effectLst/>
      </p:bgPr>
    </p:bg>
    <p:spTree>
      <p:nvGrpSpPr>
        <p:cNvPr id="1" name=""/>
        <p:cNvGrpSpPr/>
        <p:nvPr/>
      </p:nvGrpSpPr>
      <p:grpSpPr>
        <a:xfrm>
          <a:off x="0" y="0"/>
          <a:ext cx="0" cy="0"/>
          <a:chOff x="0" y="0"/>
          <a:chExt cx="0" cy="0"/>
        </a:xfrm>
      </p:grpSpPr>
      <p:sp>
        <p:nvSpPr>
          <p:cNvPr id="2" name="Freeform 2"/>
          <p:cNvSpPr/>
          <p:nvPr/>
        </p:nvSpPr>
        <p:spPr>
          <a:xfrm>
            <a:off x="15264859" y="-3385322"/>
            <a:ext cx="5729433" cy="5583593"/>
          </a:xfrm>
          <a:custGeom>
            <a:avLst/>
            <a:gdLst/>
            <a:ahLst/>
            <a:cxnLst/>
            <a:rect l="l" t="t" r="r" b="b"/>
            <a:pathLst>
              <a:path w="5729433" h="5583593">
                <a:moveTo>
                  <a:pt x="0" y="0"/>
                </a:moveTo>
                <a:lnTo>
                  <a:pt x="5729433" y="0"/>
                </a:lnTo>
                <a:lnTo>
                  <a:pt x="5729433" y="5583593"/>
                </a:lnTo>
                <a:lnTo>
                  <a:pt x="0" y="5583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841012" y="5622747"/>
            <a:ext cx="8153280" cy="7945742"/>
          </a:xfrm>
          <a:custGeom>
            <a:avLst/>
            <a:gdLst/>
            <a:ahLst/>
            <a:cxnLst/>
            <a:rect l="l" t="t" r="r" b="b"/>
            <a:pathLst>
              <a:path w="8153280" h="7945742">
                <a:moveTo>
                  <a:pt x="0" y="0"/>
                </a:moveTo>
                <a:lnTo>
                  <a:pt x="8153280" y="0"/>
                </a:lnTo>
                <a:lnTo>
                  <a:pt x="8153280" y="7945742"/>
                </a:lnTo>
                <a:lnTo>
                  <a:pt x="0" y="7945742"/>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28223" y="-593526"/>
            <a:ext cx="2758542" cy="2688325"/>
          </a:xfrm>
          <a:custGeom>
            <a:avLst/>
            <a:gdLst/>
            <a:ahLst/>
            <a:cxnLst/>
            <a:rect l="l" t="t" r="r" b="b"/>
            <a:pathLst>
              <a:path w="2758542" h="2688325">
                <a:moveTo>
                  <a:pt x="0" y="0"/>
                </a:moveTo>
                <a:lnTo>
                  <a:pt x="2758543" y="0"/>
                </a:lnTo>
                <a:lnTo>
                  <a:pt x="2758543" y="2688325"/>
                </a:lnTo>
                <a:lnTo>
                  <a:pt x="0" y="2688325"/>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rot="2358067">
            <a:off x="13010942" y="873892"/>
            <a:ext cx="4021287" cy="10171706"/>
            <a:chOff x="0" y="0"/>
            <a:chExt cx="5559120" cy="14061600"/>
          </a:xfrm>
        </p:grpSpPr>
        <p:sp>
          <p:nvSpPr>
            <p:cNvPr id="6" name="Freeform 6"/>
            <p:cNvSpPr/>
            <p:nvPr/>
          </p:nvSpPr>
          <p:spPr>
            <a:xfrm>
              <a:off x="-18034" y="-18796"/>
              <a:ext cx="5632450" cy="14126464"/>
            </a:xfrm>
            <a:custGeom>
              <a:avLst/>
              <a:gdLst/>
              <a:ahLst/>
              <a:cxnLst/>
              <a:rect l="l" t="t" r="r" b="b"/>
              <a:pathLst>
                <a:path w="5632450" h="14126464">
                  <a:moveTo>
                    <a:pt x="19177" y="12761976"/>
                  </a:moveTo>
                  <a:cubicBezTo>
                    <a:pt x="0" y="11977624"/>
                    <a:pt x="653161" y="11326369"/>
                    <a:pt x="1437005" y="11347832"/>
                  </a:cubicBezTo>
                  <a:cubicBezTo>
                    <a:pt x="1637919" y="11353420"/>
                    <a:pt x="1828038" y="11401552"/>
                    <a:pt x="1998091" y="11484229"/>
                  </a:cubicBezTo>
                  <a:cubicBezTo>
                    <a:pt x="2150364" y="11558016"/>
                    <a:pt x="2332609" y="11527663"/>
                    <a:pt x="2452116" y="11408029"/>
                  </a:cubicBezTo>
                  <a:lnTo>
                    <a:pt x="2939796" y="10920349"/>
                  </a:lnTo>
                  <a:cubicBezTo>
                    <a:pt x="3045333" y="10814812"/>
                    <a:pt x="3067304" y="10653649"/>
                    <a:pt x="2999613" y="10520426"/>
                  </a:cubicBezTo>
                  <a:cubicBezTo>
                    <a:pt x="2930017" y="10383520"/>
                    <a:pt x="2882392" y="10233152"/>
                    <a:pt x="2861818" y="10074275"/>
                  </a:cubicBezTo>
                  <a:cubicBezTo>
                    <a:pt x="2861818" y="10072878"/>
                    <a:pt x="2861310" y="10071989"/>
                    <a:pt x="2861310" y="10070593"/>
                  </a:cubicBezTo>
                  <a:cubicBezTo>
                    <a:pt x="2858516" y="10048621"/>
                    <a:pt x="2856230" y="10026650"/>
                    <a:pt x="2854325" y="10004298"/>
                  </a:cubicBezTo>
                  <a:cubicBezTo>
                    <a:pt x="2853436" y="9993503"/>
                    <a:pt x="2852928" y="9982835"/>
                    <a:pt x="2852420" y="9972040"/>
                  </a:cubicBezTo>
                  <a:cubicBezTo>
                    <a:pt x="2851531" y="9958959"/>
                    <a:pt x="2850515" y="9946386"/>
                    <a:pt x="2850134" y="9933306"/>
                  </a:cubicBezTo>
                  <a:cubicBezTo>
                    <a:pt x="2850134" y="9932416"/>
                    <a:pt x="2850134" y="9931908"/>
                    <a:pt x="2850134" y="9931020"/>
                  </a:cubicBezTo>
                  <a:cubicBezTo>
                    <a:pt x="2849626" y="9919335"/>
                    <a:pt x="2850134" y="9907144"/>
                    <a:pt x="2850134" y="9895078"/>
                  </a:cubicBezTo>
                  <a:cubicBezTo>
                    <a:pt x="2850134" y="9883013"/>
                    <a:pt x="2849626" y="9871202"/>
                    <a:pt x="2850134" y="9859137"/>
                  </a:cubicBezTo>
                  <a:cubicBezTo>
                    <a:pt x="2850134" y="9858248"/>
                    <a:pt x="2850134" y="9857740"/>
                    <a:pt x="2850134" y="9856851"/>
                  </a:cubicBezTo>
                  <a:cubicBezTo>
                    <a:pt x="2850642" y="9843770"/>
                    <a:pt x="2851531" y="9831197"/>
                    <a:pt x="2852420" y="9818116"/>
                  </a:cubicBezTo>
                  <a:cubicBezTo>
                    <a:pt x="2852928" y="9807321"/>
                    <a:pt x="2853309" y="9796653"/>
                    <a:pt x="2854325" y="9785858"/>
                  </a:cubicBezTo>
                  <a:cubicBezTo>
                    <a:pt x="2856230" y="9763887"/>
                    <a:pt x="2858516" y="9741916"/>
                    <a:pt x="2861310" y="9719945"/>
                  </a:cubicBezTo>
                  <a:cubicBezTo>
                    <a:pt x="2861310" y="9718548"/>
                    <a:pt x="2861818" y="9717151"/>
                    <a:pt x="2861818" y="9715754"/>
                  </a:cubicBezTo>
                  <a:cubicBezTo>
                    <a:pt x="2882392" y="9556877"/>
                    <a:pt x="2929509" y="9407018"/>
                    <a:pt x="2999613" y="9269603"/>
                  </a:cubicBezTo>
                  <a:cubicBezTo>
                    <a:pt x="3067304" y="9136508"/>
                    <a:pt x="3045333" y="8975345"/>
                    <a:pt x="2939796" y="8869681"/>
                  </a:cubicBezTo>
                  <a:lnTo>
                    <a:pt x="2466975" y="8396859"/>
                  </a:lnTo>
                  <a:cubicBezTo>
                    <a:pt x="2341372" y="8271257"/>
                    <a:pt x="2153031" y="8239887"/>
                    <a:pt x="1990471" y="8309991"/>
                  </a:cubicBezTo>
                  <a:cubicBezTo>
                    <a:pt x="1800860" y="8401558"/>
                    <a:pt x="1587754" y="8451088"/>
                    <a:pt x="1363599" y="8445500"/>
                  </a:cubicBezTo>
                  <a:cubicBezTo>
                    <a:pt x="628777" y="8427212"/>
                    <a:pt x="36449" y="7834884"/>
                    <a:pt x="18288" y="7099935"/>
                  </a:cubicBezTo>
                  <a:cubicBezTo>
                    <a:pt x="17780" y="7087743"/>
                    <a:pt x="18288" y="7075678"/>
                    <a:pt x="18288" y="7063486"/>
                  </a:cubicBezTo>
                  <a:cubicBezTo>
                    <a:pt x="18288" y="7051294"/>
                    <a:pt x="17780" y="7039610"/>
                    <a:pt x="18288" y="7027545"/>
                  </a:cubicBezTo>
                  <a:cubicBezTo>
                    <a:pt x="36449" y="6292723"/>
                    <a:pt x="628904" y="5700395"/>
                    <a:pt x="1363726" y="5682107"/>
                  </a:cubicBezTo>
                  <a:cubicBezTo>
                    <a:pt x="1602486" y="5676011"/>
                    <a:pt x="1829054" y="5733034"/>
                    <a:pt x="2027555" y="5836793"/>
                  </a:cubicBezTo>
                  <a:cubicBezTo>
                    <a:pt x="2159762" y="5901690"/>
                    <a:pt x="2318639" y="5879719"/>
                    <a:pt x="2422779" y="5775071"/>
                  </a:cubicBezTo>
                  <a:lnTo>
                    <a:pt x="2895600" y="5302250"/>
                  </a:lnTo>
                  <a:cubicBezTo>
                    <a:pt x="3024124" y="5173726"/>
                    <a:pt x="3054477" y="4979035"/>
                    <a:pt x="2977388" y="4813554"/>
                  </a:cubicBezTo>
                  <a:cubicBezTo>
                    <a:pt x="2900299" y="4648073"/>
                    <a:pt x="2855468" y="4464558"/>
                    <a:pt x="2850261" y="4271645"/>
                  </a:cubicBezTo>
                  <a:cubicBezTo>
                    <a:pt x="2846070" y="4122166"/>
                    <a:pt x="2866644" y="3977767"/>
                    <a:pt x="2907665" y="3841369"/>
                  </a:cubicBezTo>
                  <a:cubicBezTo>
                    <a:pt x="2929128" y="3767963"/>
                    <a:pt x="2956306" y="3696970"/>
                    <a:pt x="2988945" y="3629787"/>
                  </a:cubicBezTo>
                  <a:cubicBezTo>
                    <a:pt x="3062732" y="3477514"/>
                    <a:pt x="3032887" y="3295269"/>
                    <a:pt x="2912745" y="3175762"/>
                  </a:cubicBezTo>
                  <a:lnTo>
                    <a:pt x="2425954" y="2689479"/>
                  </a:lnTo>
                  <a:cubicBezTo>
                    <a:pt x="2320417" y="2583942"/>
                    <a:pt x="2159254" y="2561971"/>
                    <a:pt x="2026031" y="2629662"/>
                  </a:cubicBezTo>
                  <a:cubicBezTo>
                    <a:pt x="1848993" y="2719832"/>
                    <a:pt x="1649984" y="2773045"/>
                    <a:pt x="1439291" y="2778633"/>
                  </a:cubicBezTo>
                  <a:cubicBezTo>
                    <a:pt x="655447" y="2799715"/>
                    <a:pt x="2413" y="2148586"/>
                    <a:pt x="21463" y="1364615"/>
                  </a:cubicBezTo>
                  <a:cubicBezTo>
                    <a:pt x="39751" y="629793"/>
                    <a:pt x="632079" y="37465"/>
                    <a:pt x="1366901" y="19177"/>
                  </a:cubicBezTo>
                  <a:cubicBezTo>
                    <a:pt x="2151253" y="0"/>
                    <a:pt x="2802509" y="653161"/>
                    <a:pt x="2780919" y="1437005"/>
                  </a:cubicBezTo>
                  <a:cubicBezTo>
                    <a:pt x="2775331" y="1647698"/>
                    <a:pt x="2722118" y="1846707"/>
                    <a:pt x="2631948" y="2023745"/>
                  </a:cubicBezTo>
                  <a:cubicBezTo>
                    <a:pt x="2564257" y="2156841"/>
                    <a:pt x="2586228" y="2318004"/>
                    <a:pt x="2691765" y="2423668"/>
                  </a:cubicBezTo>
                  <a:lnTo>
                    <a:pt x="3164459" y="2896489"/>
                  </a:lnTo>
                  <a:cubicBezTo>
                    <a:pt x="3292983" y="3025013"/>
                    <a:pt x="3487674" y="3055366"/>
                    <a:pt x="3653155" y="2978277"/>
                  </a:cubicBezTo>
                  <a:cubicBezTo>
                    <a:pt x="3818636" y="2901188"/>
                    <a:pt x="4002151" y="2856357"/>
                    <a:pt x="4195064" y="2851150"/>
                  </a:cubicBezTo>
                  <a:cubicBezTo>
                    <a:pt x="4978908" y="2829687"/>
                    <a:pt x="5632450" y="3480943"/>
                    <a:pt x="5612892" y="4265295"/>
                  </a:cubicBezTo>
                  <a:cubicBezTo>
                    <a:pt x="5600319" y="4779137"/>
                    <a:pt x="5306441" y="5223383"/>
                    <a:pt x="4879467" y="5450078"/>
                  </a:cubicBezTo>
                  <a:cubicBezTo>
                    <a:pt x="4872990" y="5453761"/>
                    <a:pt x="4866386" y="5457063"/>
                    <a:pt x="4859909" y="5460365"/>
                  </a:cubicBezTo>
                  <a:cubicBezTo>
                    <a:pt x="4851527" y="5464556"/>
                    <a:pt x="4843145" y="5468747"/>
                    <a:pt x="4834636" y="5472938"/>
                  </a:cubicBezTo>
                  <a:cubicBezTo>
                    <a:pt x="4640707" y="5568696"/>
                    <a:pt x="4422648" y="5620512"/>
                    <a:pt x="4192778" y="5614543"/>
                  </a:cubicBezTo>
                  <a:cubicBezTo>
                    <a:pt x="3991864" y="5608955"/>
                    <a:pt x="3801745" y="5560822"/>
                    <a:pt x="3631692" y="5478145"/>
                  </a:cubicBezTo>
                  <a:cubicBezTo>
                    <a:pt x="3479419" y="5404358"/>
                    <a:pt x="3297174" y="5434711"/>
                    <a:pt x="3177667" y="5554345"/>
                  </a:cubicBezTo>
                  <a:lnTo>
                    <a:pt x="2688971" y="6042533"/>
                  </a:lnTo>
                  <a:cubicBezTo>
                    <a:pt x="2583434" y="6148070"/>
                    <a:pt x="2561463" y="6309233"/>
                    <a:pt x="2629154" y="6442456"/>
                  </a:cubicBezTo>
                  <a:cubicBezTo>
                    <a:pt x="2656713" y="6496685"/>
                    <a:pt x="2680589" y="6552692"/>
                    <a:pt x="2700655" y="6610604"/>
                  </a:cubicBezTo>
                  <a:cubicBezTo>
                    <a:pt x="2701163" y="6612001"/>
                    <a:pt x="2701544" y="6612890"/>
                    <a:pt x="2702052" y="6614287"/>
                  </a:cubicBezTo>
                  <a:cubicBezTo>
                    <a:pt x="2708529" y="6633464"/>
                    <a:pt x="2715133" y="6653022"/>
                    <a:pt x="2721229" y="6672707"/>
                  </a:cubicBezTo>
                  <a:cubicBezTo>
                    <a:pt x="2723134" y="6678295"/>
                    <a:pt x="2724531" y="6683883"/>
                    <a:pt x="2725928" y="6689979"/>
                  </a:cubicBezTo>
                  <a:cubicBezTo>
                    <a:pt x="2730627" y="6705854"/>
                    <a:pt x="2734818" y="6722237"/>
                    <a:pt x="2739009" y="6738112"/>
                  </a:cubicBezTo>
                  <a:cubicBezTo>
                    <a:pt x="2741295" y="6748399"/>
                    <a:pt x="2743708" y="6758686"/>
                    <a:pt x="2745994" y="6768973"/>
                  </a:cubicBezTo>
                  <a:cubicBezTo>
                    <a:pt x="2748788" y="6781546"/>
                    <a:pt x="2751582" y="6793738"/>
                    <a:pt x="2753995" y="6806819"/>
                  </a:cubicBezTo>
                  <a:cubicBezTo>
                    <a:pt x="2756789" y="6821805"/>
                    <a:pt x="2759075" y="6837172"/>
                    <a:pt x="2761996" y="6852539"/>
                  </a:cubicBezTo>
                  <a:cubicBezTo>
                    <a:pt x="2763393" y="6860921"/>
                    <a:pt x="2764790" y="6869303"/>
                    <a:pt x="2766187" y="6878193"/>
                  </a:cubicBezTo>
                  <a:cubicBezTo>
                    <a:pt x="2768981" y="6899275"/>
                    <a:pt x="2771267" y="6920738"/>
                    <a:pt x="2773172" y="6941693"/>
                  </a:cubicBezTo>
                  <a:cubicBezTo>
                    <a:pt x="2773680" y="6944995"/>
                    <a:pt x="2774061" y="6948678"/>
                    <a:pt x="2774061" y="6951980"/>
                  </a:cubicBezTo>
                  <a:cubicBezTo>
                    <a:pt x="2777363" y="6989318"/>
                    <a:pt x="2778252" y="7027672"/>
                    <a:pt x="2778252" y="7066026"/>
                  </a:cubicBezTo>
                  <a:cubicBezTo>
                    <a:pt x="2778252" y="7128129"/>
                    <a:pt x="2774569" y="7189851"/>
                    <a:pt x="2766060" y="7250049"/>
                  </a:cubicBezTo>
                  <a:cubicBezTo>
                    <a:pt x="2765171" y="7256145"/>
                    <a:pt x="2764155" y="7262241"/>
                    <a:pt x="2763266" y="7268210"/>
                  </a:cubicBezTo>
                  <a:cubicBezTo>
                    <a:pt x="2760472" y="7285482"/>
                    <a:pt x="2758186" y="7302373"/>
                    <a:pt x="2754884" y="7319645"/>
                  </a:cubicBezTo>
                  <a:cubicBezTo>
                    <a:pt x="2752090" y="7335520"/>
                    <a:pt x="2748280" y="7351395"/>
                    <a:pt x="2744597" y="7367270"/>
                  </a:cubicBezTo>
                  <a:cubicBezTo>
                    <a:pt x="2743200" y="7373747"/>
                    <a:pt x="2741803" y="7380351"/>
                    <a:pt x="2740406" y="7386828"/>
                  </a:cubicBezTo>
                  <a:cubicBezTo>
                    <a:pt x="2717038" y="7483475"/>
                    <a:pt x="2683891" y="7576058"/>
                    <a:pt x="2641854" y="7663815"/>
                  </a:cubicBezTo>
                  <a:cubicBezTo>
                    <a:pt x="2568067" y="7816088"/>
                    <a:pt x="2598420" y="7998333"/>
                    <a:pt x="2718054" y="8117840"/>
                  </a:cubicBezTo>
                  <a:lnTo>
                    <a:pt x="3205734" y="8605520"/>
                  </a:lnTo>
                  <a:cubicBezTo>
                    <a:pt x="3311271" y="8711057"/>
                    <a:pt x="3472434" y="8733028"/>
                    <a:pt x="3605657" y="8665337"/>
                  </a:cubicBezTo>
                  <a:cubicBezTo>
                    <a:pt x="3721100" y="8606536"/>
                    <a:pt x="3846195" y="8563991"/>
                    <a:pt x="3978021" y="8539226"/>
                  </a:cubicBezTo>
                  <a:cubicBezTo>
                    <a:pt x="3979418" y="8538718"/>
                    <a:pt x="3980815" y="8538718"/>
                    <a:pt x="3982720" y="8538337"/>
                  </a:cubicBezTo>
                  <a:cubicBezTo>
                    <a:pt x="4003294" y="8534654"/>
                    <a:pt x="4024249" y="8530844"/>
                    <a:pt x="4045331" y="8528050"/>
                  </a:cubicBezTo>
                  <a:cubicBezTo>
                    <a:pt x="4063111" y="8525764"/>
                    <a:pt x="4080891" y="8523859"/>
                    <a:pt x="4098544" y="8521954"/>
                  </a:cubicBezTo>
                  <a:cubicBezTo>
                    <a:pt x="4104132" y="8521446"/>
                    <a:pt x="4109720" y="8520557"/>
                    <a:pt x="4115816" y="8520049"/>
                  </a:cubicBezTo>
                  <a:cubicBezTo>
                    <a:pt x="4165346" y="8515858"/>
                    <a:pt x="4215257" y="8513953"/>
                    <a:pt x="4265803" y="8515350"/>
                  </a:cubicBezTo>
                  <a:cubicBezTo>
                    <a:pt x="4997323" y="8533130"/>
                    <a:pt x="5587365" y="9120378"/>
                    <a:pt x="5610733" y="9850501"/>
                  </a:cubicBezTo>
                  <a:cubicBezTo>
                    <a:pt x="5610733" y="9852787"/>
                    <a:pt x="5611241" y="9855200"/>
                    <a:pt x="5611241" y="9857486"/>
                  </a:cubicBezTo>
                  <a:cubicBezTo>
                    <a:pt x="5611241" y="9858375"/>
                    <a:pt x="5611241" y="9859391"/>
                    <a:pt x="5611241" y="9860280"/>
                  </a:cubicBezTo>
                  <a:cubicBezTo>
                    <a:pt x="5611749" y="9871964"/>
                    <a:pt x="5611241" y="9883140"/>
                    <a:pt x="5611241" y="9894824"/>
                  </a:cubicBezTo>
                  <a:cubicBezTo>
                    <a:pt x="5611241" y="9906508"/>
                    <a:pt x="5611749" y="9917684"/>
                    <a:pt x="5611241" y="9929368"/>
                  </a:cubicBezTo>
                  <a:cubicBezTo>
                    <a:pt x="5611241" y="9930257"/>
                    <a:pt x="5611241" y="9931273"/>
                    <a:pt x="5611241" y="9932670"/>
                  </a:cubicBezTo>
                  <a:cubicBezTo>
                    <a:pt x="5611241" y="9934956"/>
                    <a:pt x="5610733" y="9937369"/>
                    <a:pt x="5610733" y="9939655"/>
                  </a:cubicBezTo>
                  <a:cubicBezTo>
                    <a:pt x="5587365" y="10669778"/>
                    <a:pt x="4997323" y="11257026"/>
                    <a:pt x="4266311" y="11274806"/>
                  </a:cubicBezTo>
                  <a:cubicBezTo>
                    <a:pt x="4215892" y="11276203"/>
                    <a:pt x="4165346" y="11274298"/>
                    <a:pt x="4116324" y="11270107"/>
                  </a:cubicBezTo>
                  <a:cubicBezTo>
                    <a:pt x="4110736" y="11269599"/>
                    <a:pt x="4104640" y="11268710"/>
                    <a:pt x="4099052" y="11268202"/>
                  </a:cubicBezTo>
                  <a:cubicBezTo>
                    <a:pt x="4081272" y="11266297"/>
                    <a:pt x="4063492" y="11264519"/>
                    <a:pt x="4046220" y="11262106"/>
                  </a:cubicBezTo>
                  <a:cubicBezTo>
                    <a:pt x="4025138" y="11259312"/>
                    <a:pt x="4004691" y="11255629"/>
                    <a:pt x="3984117" y="11251819"/>
                  </a:cubicBezTo>
                  <a:cubicBezTo>
                    <a:pt x="3982720" y="11251311"/>
                    <a:pt x="3980815" y="11251311"/>
                    <a:pt x="3979418" y="11250930"/>
                  </a:cubicBezTo>
                  <a:cubicBezTo>
                    <a:pt x="3848100" y="11226673"/>
                    <a:pt x="3723005" y="11183620"/>
                    <a:pt x="3607054" y="11124819"/>
                  </a:cubicBezTo>
                  <a:cubicBezTo>
                    <a:pt x="3473958" y="11057128"/>
                    <a:pt x="3312795" y="11079099"/>
                    <a:pt x="3207131" y="11184636"/>
                  </a:cubicBezTo>
                  <a:lnTo>
                    <a:pt x="2733421" y="11658346"/>
                  </a:lnTo>
                  <a:cubicBezTo>
                    <a:pt x="2604897" y="11786870"/>
                    <a:pt x="2574544" y="11981561"/>
                    <a:pt x="2651633" y="12147042"/>
                  </a:cubicBezTo>
                  <a:cubicBezTo>
                    <a:pt x="2728722" y="12312523"/>
                    <a:pt x="2773553" y="12496038"/>
                    <a:pt x="2778760" y="12688951"/>
                  </a:cubicBezTo>
                  <a:cubicBezTo>
                    <a:pt x="2800223" y="13472795"/>
                    <a:pt x="2149094" y="14126464"/>
                    <a:pt x="1364742" y="14106779"/>
                  </a:cubicBezTo>
                  <a:cubicBezTo>
                    <a:pt x="629412" y="14088999"/>
                    <a:pt x="37084" y="13496671"/>
                    <a:pt x="19304" y="12761849"/>
                  </a:cubicBezTo>
                  <a:close/>
                </a:path>
              </a:pathLst>
            </a:custGeom>
            <a:solidFill>
              <a:srgbClr val="FFFFFF"/>
            </a:solidFill>
          </p:spPr>
          <p:txBody>
            <a:bodyPr/>
            <a:lstStyle/>
            <a:p>
              <a:endParaRPr lang="en-US"/>
            </a:p>
          </p:txBody>
        </p:sp>
      </p:grpSp>
      <p:sp>
        <p:nvSpPr>
          <p:cNvPr id="7" name="Freeform 7"/>
          <p:cNvSpPr/>
          <p:nvPr/>
        </p:nvSpPr>
        <p:spPr>
          <a:xfrm rot="4301973">
            <a:off x="16191043" y="1639122"/>
            <a:ext cx="1259409" cy="911354"/>
          </a:xfrm>
          <a:custGeom>
            <a:avLst/>
            <a:gdLst/>
            <a:ahLst/>
            <a:cxnLst/>
            <a:rect l="l" t="t" r="r" b="b"/>
            <a:pathLst>
              <a:path w="1259409" h="911354">
                <a:moveTo>
                  <a:pt x="0" y="0"/>
                </a:moveTo>
                <a:lnTo>
                  <a:pt x="1259410" y="0"/>
                </a:lnTo>
                <a:lnTo>
                  <a:pt x="1259410" y="911354"/>
                </a:lnTo>
                <a:lnTo>
                  <a:pt x="0" y="9113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6190390" y="4447329"/>
            <a:ext cx="1454524" cy="1129240"/>
          </a:xfrm>
          <a:custGeom>
            <a:avLst/>
            <a:gdLst/>
            <a:ahLst/>
            <a:cxnLst/>
            <a:rect l="l" t="t" r="r" b="b"/>
            <a:pathLst>
              <a:path w="1454524" h="1129240">
                <a:moveTo>
                  <a:pt x="0" y="0"/>
                </a:moveTo>
                <a:lnTo>
                  <a:pt x="1454524" y="0"/>
                </a:lnTo>
                <a:lnTo>
                  <a:pt x="1454524" y="1129240"/>
                </a:lnTo>
                <a:lnTo>
                  <a:pt x="0" y="1129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3468264" y="4447329"/>
            <a:ext cx="1553322" cy="1392341"/>
          </a:xfrm>
          <a:custGeom>
            <a:avLst/>
            <a:gdLst/>
            <a:ahLst/>
            <a:cxnLst/>
            <a:rect l="l" t="t" r="r" b="b"/>
            <a:pathLst>
              <a:path w="1553322" h="1392341">
                <a:moveTo>
                  <a:pt x="0" y="0"/>
                </a:moveTo>
                <a:lnTo>
                  <a:pt x="1553322" y="0"/>
                </a:lnTo>
                <a:lnTo>
                  <a:pt x="1553322" y="1392342"/>
                </a:lnTo>
                <a:lnTo>
                  <a:pt x="0" y="13923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3644545" y="7785311"/>
            <a:ext cx="1377041" cy="1019010"/>
          </a:xfrm>
          <a:custGeom>
            <a:avLst/>
            <a:gdLst/>
            <a:ahLst/>
            <a:cxnLst/>
            <a:rect l="l" t="t" r="r" b="b"/>
            <a:pathLst>
              <a:path w="1377041" h="1019010">
                <a:moveTo>
                  <a:pt x="0" y="0"/>
                </a:moveTo>
                <a:lnTo>
                  <a:pt x="1377041" y="0"/>
                </a:lnTo>
                <a:lnTo>
                  <a:pt x="1377041" y="1019010"/>
                </a:lnTo>
                <a:lnTo>
                  <a:pt x="0" y="10190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TextBox 11"/>
          <p:cNvSpPr txBox="1"/>
          <p:nvPr/>
        </p:nvSpPr>
        <p:spPr>
          <a:xfrm>
            <a:off x="304800" y="1057567"/>
            <a:ext cx="17602199" cy="9768059"/>
          </a:xfrm>
          <a:prstGeom prst="rect">
            <a:avLst/>
          </a:prstGeom>
        </p:spPr>
        <p:txBody>
          <a:bodyPr wrap="square" lIns="0" tIns="0" rIns="0" bIns="0" rtlCol="0" anchor="t">
            <a:spAutoFit/>
          </a:bodyPr>
          <a:lstStyle/>
          <a:p>
            <a:pPr>
              <a:lnSpc>
                <a:spcPts val="2282"/>
              </a:lnSpc>
            </a:pPr>
            <a:r>
              <a:rPr lang="en-US" sz="3600" b="1" spc="67" dirty="0">
                <a:solidFill>
                  <a:srgbClr val="000000"/>
                </a:solidFill>
                <a:latin typeface="Calibri" panose="020F0502020204030204" pitchFamily="34" charset="0"/>
                <a:ea typeface="Calibri" panose="020F0502020204030204" pitchFamily="34" charset="0"/>
                <a:cs typeface="Calibri" panose="020F0502020204030204" pitchFamily="34" charset="0"/>
              </a:rPr>
              <a:t>Dataset Overview:</a:t>
            </a:r>
          </a:p>
          <a:p>
            <a:pPr>
              <a:lnSpc>
                <a:spcPts val="2282"/>
              </a:lnSpc>
            </a:pPr>
            <a:endPar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rPr>
              <a:t>500 entries from Strong Heart Study</a:t>
            </a:r>
          </a:p>
          <a:p>
            <a:pPr>
              <a:lnSpc>
                <a:spcPts val="2282"/>
              </a:lnSpc>
            </a:pPr>
            <a:endPar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rPr>
              <a:t>Identifies diabetic participants, with 22 clinical traits.</a:t>
            </a:r>
          </a:p>
          <a:p>
            <a:pPr>
              <a:lnSpc>
                <a:spcPts val="2282"/>
              </a:lnSpc>
            </a:pPr>
            <a:endPar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b="1" spc="67" dirty="0">
                <a:solidFill>
                  <a:srgbClr val="000000"/>
                </a:solidFill>
                <a:latin typeface="Calibri" panose="020F0502020204030204" pitchFamily="34" charset="0"/>
                <a:ea typeface="Calibri" panose="020F0502020204030204" pitchFamily="34" charset="0"/>
                <a:cs typeface="Calibri" panose="020F0502020204030204" pitchFamily="34" charset="0"/>
              </a:rPr>
              <a:t>Clinical Variables:</a:t>
            </a:r>
          </a:p>
          <a:p>
            <a:pPr>
              <a:lnSpc>
                <a:spcPts val="2282"/>
              </a:lnSpc>
            </a:pPr>
            <a:endPar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rPr>
              <a:t>Age, BMI, blood pressure, lipid profiles</a:t>
            </a:r>
          </a:p>
          <a:p>
            <a:pPr>
              <a:lnSpc>
                <a:spcPts val="2282"/>
              </a:lnSpc>
            </a:pPr>
            <a:endPar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rPr>
              <a:t>Blood sugar control: FPG, HbA1c.</a:t>
            </a:r>
          </a:p>
          <a:p>
            <a:pPr>
              <a:lnSpc>
                <a:spcPts val="2282"/>
              </a:lnSpc>
            </a:pPr>
            <a:endParaRPr lang="en-US" sz="3600" b="1"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b="1" spc="67" dirty="0">
                <a:solidFill>
                  <a:srgbClr val="000000"/>
                </a:solidFill>
                <a:latin typeface="Calibri" panose="020F0502020204030204" pitchFamily="34" charset="0"/>
                <a:ea typeface="Calibri" panose="020F0502020204030204" pitchFamily="34" charset="0"/>
                <a:cs typeface="Calibri" panose="020F0502020204030204" pitchFamily="34" charset="0"/>
              </a:rPr>
              <a:t>Diabetes Progression &amp; Kidney Health:</a:t>
            </a:r>
          </a:p>
          <a:p>
            <a:pPr>
              <a:lnSpc>
                <a:spcPts val="2282"/>
              </a:lnSpc>
            </a:pPr>
            <a:endPar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rPr>
              <a:t>PPG, UACR, eGFR, CREA, UA.</a:t>
            </a:r>
          </a:p>
          <a:p>
            <a:pPr>
              <a:lnSpc>
                <a:spcPts val="2282"/>
              </a:lnSpc>
            </a:pPr>
            <a:endParaRPr lang="en-US" sz="3600" b="1"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pt-BR" sz="3600" b="1" spc="67" dirty="0">
                <a:solidFill>
                  <a:srgbClr val="000000"/>
                </a:solidFill>
                <a:latin typeface="Calibri" panose="020F0502020204030204" pitchFamily="34" charset="0"/>
                <a:ea typeface="Calibri" panose="020F0502020204030204" pitchFamily="34" charset="0"/>
                <a:cs typeface="Calibri" panose="020F0502020204030204" pitchFamily="34" charset="0"/>
              </a:rPr>
              <a:t>Electrolyte Balance:</a:t>
            </a:r>
          </a:p>
          <a:p>
            <a:pPr>
              <a:lnSpc>
                <a:spcPts val="2282"/>
              </a:lnSpc>
            </a:pPr>
            <a:endParaRPr lang="pt-BR" sz="36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pt-BR" sz="3600" spc="67" dirty="0">
                <a:solidFill>
                  <a:srgbClr val="000000"/>
                </a:solidFill>
                <a:latin typeface="Calibri" panose="020F0502020204030204" pitchFamily="34" charset="0"/>
                <a:ea typeface="Calibri" panose="020F0502020204030204" pitchFamily="34" charset="0"/>
                <a:cs typeface="Calibri" panose="020F0502020204030204" pitchFamily="34" charset="0"/>
              </a:rPr>
              <a:t>NA, K, CA, MG, P.</a:t>
            </a:r>
          </a:p>
          <a:p>
            <a:pPr>
              <a:lnSpc>
                <a:spcPts val="2282"/>
              </a:lnSpc>
            </a:pPr>
            <a:endParaRPr lang="pt-BR" sz="3600" b="1"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b="1" spc="67" dirty="0">
                <a:solidFill>
                  <a:srgbClr val="000000"/>
                </a:solidFill>
                <a:latin typeface="Calibri" panose="020F0502020204030204" pitchFamily="34" charset="0"/>
                <a:ea typeface="Calibri" panose="020F0502020204030204" pitchFamily="34" charset="0"/>
                <a:cs typeface="Calibri" panose="020F0502020204030204" pitchFamily="34" charset="0"/>
              </a:rPr>
              <a:t>Nutritional Status:</a:t>
            </a:r>
          </a:p>
          <a:p>
            <a:pPr>
              <a:lnSpc>
                <a:spcPts val="2282"/>
              </a:lnSpc>
            </a:pPr>
            <a:endPar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rPr>
              <a:t>ALB(Albumin)</a:t>
            </a:r>
          </a:p>
          <a:p>
            <a:pPr>
              <a:lnSpc>
                <a:spcPts val="2282"/>
              </a:lnSpc>
            </a:pPr>
            <a:endParaRPr lang="en-US" sz="3600" b="1"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b="1" spc="67" dirty="0">
                <a:solidFill>
                  <a:srgbClr val="000000"/>
                </a:solidFill>
                <a:latin typeface="Calibri" panose="020F0502020204030204" pitchFamily="34" charset="0"/>
                <a:ea typeface="Calibri" panose="020F0502020204030204" pitchFamily="34" charset="0"/>
                <a:cs typeface="Calibri" panose="020F0502020204030204" pitchFamily="34" charset="0"/>
              </a:rPr>
              <a:t>CHD(Coronary Heart Disease) Presence:</a:t>
            </a:r>
          </a:p>
          <a:p>
            <a:pPr>
              <a:lnSpc>
                <a:spcPts val="2282"/>
              </a:lnSpc>
            </a:pPr>
            <a:endParaRPr lang="en-US" sz="3600" b="1"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rPr>
              <a:t>Binary variable for coronary heart disease.</a:t>
            </a:r>
          </a:p>
          <a:p>
            <a:pPr>
              <a:lnSpc>
                <a:spcPts val="2282"/>
              </a:lnSpc>
            </a:pPr>
            <a:endPar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rPr>
              <a:t>This concise slide provides a snapshot of the dataset's key clinical variables and their</a:t>
            </a:r>
          </a:p>
          <a:p>
            <a:pPr>
              <a:lnSpc>
                <a:spcPts val="2282"/>
              </a:lnSpc>
            </a:pPr>
            <a:endPar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r>
              <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rPr>
              <a:t> relevance to diabetes and health assessment.</a:t>
            </a:r>
          </a:p>
          <a:p>
            <a:pPr>
              <a:lnSpc>
                <a:spcPts val="2282"/>
              </a:lnSpc>
            </a:pPr>
            <a:endParaRPr lang="en-US" sz="36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nSpc>
                <a:spcPts val="2282"/>
              </a:lnSpc>
            </a:pPr>
            <a:endParaRPr lang="en-US" sz="3200" spc="67"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TextBox 12"/>
          <p:cNvSpPr txBox="1"/>
          <p:nvPr/>
        </p:nvSpPr>
        <p:spPr>
          <a:xfrm>
            <a:off x="1752600" y="0"/>
            <a:ext cx="14275287" cy="990336"/>
          </a:xfrm>
          <a:prstGeom prst="rect">
            <a:avLst/>
          </a:prstGeom>
        </p:spPr>
        <p:txBody>
          <a:bodyPr wrap="square" lIns="0" tIns="0" rIns="0" bIns="0" rtlCol="0" anchor="t">
            <a:spAutoFit/>
          </a:bodyPr>
          <a:lstStyle/>
          <a:p>
            <a:pPr marL="0" lvl="0" indent="0" algn="ctr">
              <a:lnSpc>
                <a:spcPts val="8054"/>
              </a:lnSpc>
            </a:pPr>
            <a:r>
              <a:rPr lang="en-US" sz="6292" spc="239" dirty="0">
                <a:solidFill>
                  <a:srgbClr val="A0325B"/>
                </a:solidFill>
                <a:latin typeface="Cocomat Pro Heavy"/>
              </a:rPr>
              <a:t>DATA SET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grpSp>
        <p:nvGrpSpPr>
          <p:cNvPr id="2" name="Group 2"/>
          <p:cNvGrpSpPr/>
          <p:nvPr/>
        </p:nvGrpSpPr>
        <p:grpSpPr>
          <a:xfrm>
            <a:off x="7010400" y="2683459"/>
            <a:ext cx="10363201" cy="7154681"/>
            <a:chOff x="0" y="-38100"/>
            <a:chExt cx="2581133" cy="1884360"/>
          </a:xfrm>
        </p:grpSpPr>
        <p:sp>
          <p:nvSpPr>
            <p:cNvPr id="3" name="Freeform 3"/>
            <p:cNvSpPr/>
            <p:nvPr/>
          </p:nvSpPr>
          <p:spPr>
            <a:xfrm>
              <a:off x="0" y="0"/>
              <a:ext cx="2551029" cy="1846260"/>
            </a:xfrm>
            <a:custGeom>
              <a:avLst/>
              <a:gdLst/>
              <a:ahLst/>
              <a:cxnLst/>
              <a:rect l="l" t="t" r="r" b="b"/>
              <a:pathLst>
                <a:path w="2551029" h="1846260">
                  <a:moveTo>
                    <a:pt x="9592" y="0"/>
                  </a:moveTo>
                  <a:lnTo>
                    <a:pt x="2541438" y="0"/>
                  </a:lnTo>
                  <a:cubicBezTo>
                    <a:pt x="2546735" y="0"/>
                    <a:pt x="2551029" y="4294"/>
                    <a:pt x="2551029" y="9592"/>
                  </a:cubicBezTo>
                  <a:lnTo>
                    <a:pt x="2551029" y="1836669"/>
                  </a:lnTo>
                  <a:cubicBezTo>
                    <a:pt x="2551029" y="1841966"/>
                    <a:pt x="2546735" y="1846260"/>
                    <a:pt x="2541438" y="1846260"/>
                  </a:cubicBezTo>
                  <a:lnTo>
                    <a:pt x="9592" y="1846260"/>
                  </a:lnTo>
                  <a:cubicBezTo>
                    <a:pt x="4294" y="1846260"/>
                    <a:pt x="0" y="1841966"/>
                    <a:pt x="0" y="1836669"/>
                  </a:cubicBezTo>
                  <a:lnTo>
                    <a:pt x="0" y="9592"/>
                  </a:lnTo>
                  <a:cubicBezTo>
                    <a:pt x="0" y="4294"/>
                    <a:pt x="4294" y="0"/>
                    <a:pt x="9592" y="0"/>
                  </a:cubicBezTo>
                  <a:close/>
                </a:path>
              </a:pathLst>
            </a:custGeom>
            <a:solidFill>
              <a:srgbClr val="A5DAF3"/>
            </a:solidFill>
          </p:spPr>
          <p:txBody>
            <a:bodyPr/>
            <a:lstStyle/>
            <a:p>
              <a:endParaRPr lang="en-US"/>
            </a:p>
          </p:txBody>
        </p:sp>
        <p:sp>
          <p:nvSpPr>
            <p:cNvPr id="4" name="TextBox 4"/>
            <p:cNvSpPr txBox="1"/>
            <p:nvPr/>
          </p:nvSpPr>
          <p:spPr>
            <a:xfrm>
              <a:off x="0" y="-38100"/>
              <a:ext cx="2581133" cy="850900"/>
            </a:xfrm>
            <a:prstGeom prst="rect">
              <a:avLst/>
            </a:prstGeom>
          </p:spPr>
          <p:txBody>
            <a:bodyPr lIns="50800" tIns="50800" rIns="50800" bIns="50800" rtlCol="0" anchor="ctr"/>
            <a:lstStyle/>
            <a:p>
              <a:pPr>
                <a:lnSpc>
                  <a:spcPts val="3080"/>
                </a:lnSpc>
              </a:pPr>
              <a:endParaRPr lang="en-US" dirty="0"/>
            </a:p>
            <a:p>
              <a:pPr>
                <a:lnSpc>
                  <a:spcPts val="3080"/>
                </a:lnSpc>
              </a:pPr>
              <a:endParaRPr lang="en-US" dirty="0"/>
            </a:p>
            <a:p>
              <a:pPr>
                <a:lnSpc>
                  <a:spcPts val="3080"/>
                </a:lnSpc>
              </a:pPr>
              <a:endParaRPr lang="en-US" dirty="0"/>
            </a:p>
            <a:p>
              <a:pPr>
                <a:lnSpc>
                  <a:spcPts val="3080"/>
                </a:lnSpc>
              </a:pPr>
              <a:endParaRPr lang="en-US" dirty="0"/>
            </a:p>
            <a:p>
              <a:pPr>
                <a:lnSpc>
                  <a:spcPts val="3080"/>
                </a:lnSpc>
              </a:pPr>
              <a:endParaRPr lang="en-US" dirty="0"/>
            </a:p>
            <a:p>
              <a:pPr>
                <a:lnSpc>
                  <a:spcPts val="3080"/>
                </a:lnSpc>
              </a:pPr>
              <a:endParaRPr lang="en-US" dirty="0"/>
            </a:p>
            <a:p>
              <a:pPr>
                <a:lnSpc>
                  <a:spcPts val="3080"/>
                </a:lnSpc>
              </a:pPr>
              <a:endParaRPr lang="en-US" dirty="0"/>
            </a:p>
            <a:p>
              <a:pPr>
                <a:lnSpc>
                  <a:spcPts val="3080"/>
                </a:lnSpc>
              </a:pPr>
              <a:endParaRPr lang="en-US" dirty="0"/>
            </a:p>
            <a:p>
              <a:pPr>
                <a:lnSpc>
                  <a:spcPts val="3080"/>
                </a:lnSpc>
              </a:pPr>
              <a:endParaRPr lang="en-US" dirty="0"/>
            </a:p>
            <a:p>
              <a:pPr>
                <a:lnSpc>
                  <a:spcPts val="3080"/>
                </a:lnSpc>
              </a:pPr>
              <a:endParaRPr lang="en-US" dirty="0"/>
            </a:p>
            <a:p>
              <a:pPr>
                <a:lnSpc>
                  <a:spcPts val="3080"/>
                </a:lnSpc>
              </a:pPr>
              <a:endParaRPr lang="en-US" dirty="0"/>
            </a:p>
            <a:p>
              <a:pPr algn="just">
                <a:lnSpc>
                  <a:spcPts val="3080"/>
                </a:lnSpc>
              </a:pPr>
              <a:endParaRPr lang="en-US" sz="2200" dirty="0">
                <a:solidFill>
                  <a:srgbClr val="5C3224"/>
                </a:solidFill>
                <a:latin typeface="Nunito Semi-Bold"/>
              </a:endParaRPr>
            </a:p>
            <a:p>
              <a:pPr algn="just">
                <a:lnSpc>
                  <a:spcPts val="3080"/>
                </a:lnSpc>
              </a:pPr>
              <a:r>
                <a:rPr lang="en-US" sz="2200" b="1" dirty="0">
                  <a:solidFill>
                    <a:srgbClr val="5C3224"/>
                  </a:solidFill>
                  <a:latin typeface="Nunito Semi-Bold"/>
                </a:rPr>
                <a:t>Data Extraction and Cleaning:</a:t>
              </a:r>
            </a:p>
            <a:p>
              <a:pPr algn="just">
                <a:lnSpc>
                  <a:spcPts val="3080"/>
                </a:lnSpc>
              </a:pPr>
              <a:r>
                <a:rPr lang="en-US" sz="2200" dirty="0">
                  <a:solidFill>
                    <a:srgbClr val="5C3224"/>
                  </a:solidFill>
                  <a:latin typeface="Nunito Semi-Bold"/>
                </a:rPr>
                <a:t>Acquired Strong Heart Study dataset.</a:t>
              </a:r>
            </a:p>
            <a:p>
              <a:pPr algn="just">
                <a:lnSpc>
                  <a:spcPts val="3080"/>
                </a:lnSpc>
              </a:pPr>
              <a:r>
                <a:rPr lang="en-US" sz="2200" dirty="0">
                  <a:solidFill>
                    <a:srgbClr val="5C3224"/>
                  </a:solidFill>
                  <a:latin typeface="Nunito Semi-Bold"/>
                </a:rPr>
                <a:t>Ensured data accuracy and reliability.</a:t>
              </a:r>
            </a:p>
            <a:p>
              <a:pPr algn="just">
                <a:lnSpc>
                  <a:spcPts val="3080"/>
                </a:lnSpc>
              </a:pPr>
              <a:r>
                <a:rPr lang="en-US" sz="2200" dirty="0">
                  <a:solidFill>
                    <a:srgbClr val="5C3224"/>
                  </a:solidFill>
                  <a:latin typeface="Nunito Semi-Bold"/>
                </a:rPr>
                <a:t>Addressed missing data and outliers.</a:t>
              </a:r>
            </a:p>
            <a:p>
              <a:pPr algn="just">
                <a:lnSpc>
                  <a:spcPts val="3080"/>
                </a:lnSpc>
              </a:pPr>
              <a:r>
                <a:rPr lang="en-US" sz="2200" dirty="0">
                  <a:solidFill>
                    <a:srgbClr val="5C3224"/>
                  </a:solidFill>
                  <a:latin typeface="Nunito Semi-Bold"/>
                </a:rPr>
                <a:t>Verified data consistency and integrity.</a:t>
              </a:r>
            </a:p>
            <a:p>
              <a:pPr algn="just">
                <a:lnSpc>
                  <a:spcPts val="3080"/>
                </a:lnSpc>
              </a:pPr>
              <a:r>
                <a:rPr lang="en-US" sz="2200" dirty="0">
                  <a:solidFill>
                    <a:srgbClr val="5C3224"/>
                  </a:solidFill>
                  <a:latin typeface="Nunito Semi-Bold"/>
                </a:rPr>
                <a:t>Employed imputation techniques for missing data preservation.</a:t>
              </a:r>
            </a:p>
            <a:p>
              <a:pPr algn="just">
                <a:lnSpc>
                  <a:spcPts val="3080"/>
                </a:lnSpc>
              </a:pPr>
              <a:endParaRPr lang="en-US" sz="2200" dirty="0">
                <a:solidFill>
                  <a:srgbClr val="5C3224"/>
                </a:solidFill>
                <a:latin typeface="Nunito Semi-Bold"/>
              </a:endParaRPr>
            </a:p>
            <a:p>
              <a:pPr algn="just">
                <a:lnSpc>
                  <a:spcPts val="3080"/>
                </a:lnSpc>
              </a:pPr>
              <a:r>
                <a:rPr lang="en-US" sz="2200" b="1" dirty="0">
                  <a:solidFill>
                    <a:srgbClr val="5C3224"/>
                  </a:solidFill>
                  <a:latin typeface="Nunito Semi-Bold"/>
                </a:rPr>
                <a:t>Project Objectives:</a:t>
              </a:r>
              <a:endParaRPr lang="en-US" sz="2200" dirty="0">
                <a:solidFill>
                  <a:srgbClr val="5C3224"/>
                </a:solidFill>
                <a:latin typeface="Nunito Semi-Bold"/>
              </a:endParaRPr>
            </a:p>
            <a:p>
              <a:pPr algn="just">
                <a:lnSpc>
                  <a:spcPts val="3080"/>
                </a:lnSpc>
              </a:pPr>
              <a:r>
                <a:rPr lang="en-US" sz="2200" dirty="0">
                  <a:solidFill>
                    <a:srgbClr val="5C3224"/>
                  </a:solidFill>
                  <a:latin typeface="Nunito Semi-Bold"/>
                </a:rPr>
                <a:t>Pattern Recognition:</a:t>
              </a:r>
            </a:p>
            <a:p>
              <a:pPr algn="just">
                <a:lnSpc>
                  <a:spcPts val="3080"/>
                </a:lnSpc>
              </a:pPr>
              <a:r>
                <a:rPr lang="en-US" sz="2200" dirty="0">
                  <a:solidFill>
                    <a:srgbClr val="5C3224"/>
                  </a:solidFill>
                  <a:latin typeface="Nunito Semi-Bold"/>
                </a:rPr>
                <a:t>Identify patterns in medical records.</a:t>
              </a:r>
            </a:p>
            <a:p>
              <a:pPr algn="just">
                <a:lnSpc>
                  <a:spcPts val="3080"/>
                </a:lnSpc>
              </a:pPr>
              <a:r>
                <a:rPr lang="en-US" sz="2200" dirty="0">
                  <a:solidFill>
                    <a:srgbClr val="5C3224"/>
                  </a:solidFill>
                  <a:latin typeface="Nunito Semi-Bold"/>
                </a:rPr>
                <a:t>Analyze blood glucose levels, medication adherence, and lifestyle.</a:t>
              </a:r>
            </a:p>
            <a:p>
              <a:pPr algn="just">
                <a:lnSpc>
                  <a:spcPts val="3080"/>
                </a:lnSpc>
              </a:pPr>
              <a:r>
                <a:rPr lang="en-US" sz="2200" dirty="0">
                  <a:solidFill>
                    <a:srgbClr val="5C3224"/>
                  </a:solidFill>
                  <a:latin typeface="Nunito Semi-Bold"/>
                </a:rPr>
                <a:t>Customize diabetes care solutions.</a:t>
              </a:r>
            </a:p>
            <a:p>
              <a:pPr algn="just">
                <a:lnSpc>
                  <a:spcPts val="3080"/>
                </a:lnSpc>
              </a:pPr>
              <a:r>
                <a:rPr lang="en-US" sz="2200" dirty="0">
                  <a:solidFill>
                    <a:srgbClr val="5C3224"/>
                  </a:solidFill>
                  <a:latin typeface="Nunito Semi-Bold"/>
                </a:rPr>
                <a:t>Patient Education:</a:t>
              </a:r>
            </a:p>
            <a:p>
              <a:pPr algn="just">
                <a:lnSpc>
                  <a:spcPts val="3080"/>
                </a:lnSpc>
              </a:pPr>
              <a:r>
                <a:rPr lang="en-US" sz="2200" dirty="0">
                  <a:solidFill>
                    <a:srgbClr val="5C3224"/>
                  </a:solidFill>
                  <a:latin typeface="Nunito Semi-Bold"/>
                </a:rPr>
                <a:t>Empower patients with data-based instructional materials.</a:t>
              </a:r>
            </a:p>
            <a:p>
              <a:pPr algn="just">
                <a:lnSpc>
                  <a:spcPts val="3080"/>
                </a:lnSpc>
              </a:pPr>
              <a:r>
                <a:rPr lang="en-US" sz="2200" dirty="0">
                  <a:solidFill>
                    <a:srgbClr val="5C3224"/>
                  </a:solidFill>
                  <a:latin typeface="Nunito Semi-Bold"/>
                </a:rPr>
                <a:t>This additional information highlights the steps taken to verify data consistency and the use of imputation techniques for preserving data integrity during the cleaning process.</a:t>
              </a:r>
              <a:endParaRPr lang="en-US" sz="2200" dirty="0">
                <a:solidFill>
                  <a:srgbClr val="5C3224"/>
                </a:solidFill>
                <a:latin typeface="Nunito"/>
              </a:endParaRPr>
            </a:p>
          </p:txBody>
        </p:sp>
      </p:grpSp>
      <p:sp>
        <p:nvSpPr>
          <p:cNvPr id="5" name="Freeform 5"/>
          <p:cNvSpPr/>
          <p:nvPr/>
        </p:nvSpPr>
        <p:spPr>
          <a:xfrm rot="5664512">
            <a:off x="-7409236" y="-484807"/>
            <a:ext cx="16333616" cy="12335720"/>
          </a:xfrm>
          <a:custGeom>
            <a:avLst/>
            <a:gdLst/>
            <a:ahLst/>
            <a:cxnLst/>
            <a:rect l="l" t="t" r="r" b="b"/>
            <a:pathLst>
              <a:path w="16333616" h="13839027">
                <a:moveTo>
                  <a:pt x="0" y="0"/>
                </a:moveTo>
                <a:lnTo>
                  <a:pt x="16333616" y="0"/>
                </a:lnTo>
                <a:lnTo>
                  <a:pt x="16333616" y="13839027"/>
                </a:lnTo>
                <a:lnTo>
                  <a:pt x="0" y="13839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1677382">
            <a:off x="-5004519" y="3130542"/>
            <a:ext cx="11064688" cy="11979485"/>
          </a:xfrm>
          <a:custGeom>
            <a:avLst/>
            <a:gdLst/>
            <a:ahLst/>
            <a:cxnLst/>
            <a:rect l="l" t="t" r="r" b="b"/>
            <a:pathLst>
              <a:path w="11064688" h="11979485">
                <a:moveTo>
                  <a:pt x="0" y="0"/>
                </a:moveTo>
                <a:lnTo>
                  <a:pt x="11064688" y="0"/>
                </a:lnTo>
                <a:lnTo>
                  <a:pt x="11064688" y="11979486"/>
                </a:lnTo>
                <a:lnTo>
                  <a:pt x="0" y="119794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028700" y="3703995"/>
            <a:ext cx="5860833" cy="6460266"/>
          </a:xfrm>
          <a:custGeom>
            <a:avLst/>
            <a:gdLst/>
            <a:ahLst/>
            <a:cxnLst/>
            <a:rect l="l" t="t" r="r" b="b"/>
            <a:pathLst>
              <a:path w="6587407" h="6848911">
                <a:moveTo>
                  <a:pt x="0" y="0"/>
                </a:moveTo>
                <a:lnTo>
                  <a:pt x="6587407" y="0"/>
                </a:lnTo>
                <a:lnTo>
                  <a:pt x="6587407" y="6848912"/>
                </a:lnTo>
                <a:lnTo>
                  <a:pt x="0" y="6848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4724400" y="122740"/>
            <a:ext cx="12534900" cy="1904367"/>
          </a:xfrm>
          <a:prstGeom prst="rect">
            <a:avLst/>
          </a:prstGeom>
        </p:spPr>
        <p:txBody>
          <a:bodyPr wrap="square" lIns="0" tIns="0" rIns="0" bIns="0" rtlCol="0" anchor="t">
            <a:spAutoFit/>
          </a:bodyPr>
          <a:lstStyle/>
          <a:p>
            <a:pPr algn="ctr">
              <a:lnSpc>
                <a:spcPts val="7750"/>
              </a:lnSpc>
            </a:pPr>
            <a:r>
              <a:rPr lang="en-US" sz="4000" dirty="0">
                <a:solidFill>
                  <a:srgbClr val="2D799C"/>
                </a:solidFill>
                <a:latin typeface="Nunito Bold Bold"/>
              </a:rPr>
              <a:t>DATA EXTRACTION, CLEANING, AND PROJECT OBJECTIVES IN DATA ANALYSIS</a:t>
            </a:r>
          </a:p>
        </p:txBody>
      </p:sp>
      <p:sp>
        <p:nvSpPr>
          <p:cNvPr id="9" name="Freeform 9"/>
          <p:cNvSpPr/>
          <p:nvPr/>
        </p:nvSpPr>
        <p:spPr>
          <a:xfrm rot="-6793149">
            <a:off x="14375374" y="6897741"/>
            <a:ext cx="6485128" cy="8149539"/>
          </a:xfrm>
          <a:custGeom>
            <a:avLst/>
            <a:gdLst/>
            <a:ahLst/>
            <a:cxnLst/>
            <a:rect l="l" t="t" r="r" b="b"/>
            <a:pathLst>
              <a:path w="7527211" h="8149539">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EDE9"/>
        </a:solidFill>
        <a:effectLst/>
      </p:bgPr>
    </p:bg>
    <p:spTree>
      <p:nvGrpSpPr>
        <p:cNvPr id="1" name=""/>
        <p:cNvGrpSpPr/>
        <p:nvPr/>
      </p:nvGrpSpPr>
      <p:grpSpPr>
        <a:xfrm>
          <a:off x="0" y="0"/>
          <a:ext cx="0" cy="0"/>
          <a:chOff x="0" y="0"/>
          <a:chExt cx="0" cy="0"/>
        </a:xfrm>
      </p:grpSpPr>
      <p:sp>
        <p:nvSpPr>
          <p:cNvPr id="2" name="Freeform 2"/>
          <p:cNvSpPr/>
          <p:nvPr/>
        </p:nvSpPr>
        <p:spPr>
          <a:xfrm>
            <a:off x="-1654904" y="7124121"/>
            <a:ext cx="5367209" cy="4810971"/>
          </a:xfrm>
          <a:custGeom>
            <a:avLst/>
            <a:gdLst/>
            <a:ahLst/>
            <a:cxnLst/>
            <a:rect l="l" t="t" r="r" b="b"/>
            <a:pathLst>
              <a:path w="5367209" h="4810971">
                <a:moveTo>
                  <a:pt x="0" y="0"/>
                </a:moveTo>
                <a:lnTo>
                  <a:pt x="5367208" y="0"/>
                </a:lnTo>
                <a:lnTo>
                  <a:pt x="5367208" y="4810970"/>
                </a:lnTo>
                <a:lnTo>
                  <a:pt x="0" y="4810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059705" y="-1759851"/>
            <a:ext cx="5367209" cy="4810971"/>
          </a:xfrm>
          <a:custGeom>
            <a:avLst/>
            <a:gdLst/>
            <a:ahLst/>
            <a:cxnLst/>
            <a:rect l="l" t="t" r="r" b="b"/>
            <a:pathLst>
              <a:path w="5367209" h="4810971">
                <a:moveTo>
                  <a:pt x="0" y="0"/>
                </a:moveTo>
                <a:lnTo>
                  <a:pt x="5367209" y="0"/>
                </a:lnTo>
                <a:lnTo>
                  <a:pt x="5367209" y="4810971"/>
                </a:lnTo>
                <a:lnTo>
                  <a:pt x="0" y="48109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5782361">
            <a:off x="-1387957" y="-2266419"/>
            <a:ext cx="4383963" cy="5824106"/>
          </a:xfrm>
          <a:custGeom>
            <a:avLst/>
            <a:gdLst/>
            <a:ahLst/>
            <a:cxnLst/>
            <a:rect l="l" t="t" r="r" b="b"/>
            <a:pathLst>
              <a:path w="4383963" h="5824106">
                <a:moveTo>
                  <a:pt x="0" y="0"/>
                </a:moveTo>
                <a:lnTo>
                  <a:pt x="4383964" y="0"/>
                </a:lnTo>
                <a:lnTo>
                  <a:pt x="4383964" y="5824106"/>
                </a:lnTo>
                <a:lnTo>
                  <a:pt x="0" y="58241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2173774" y="3841649"/>
            <a:ext cx="13940452" cy="2020872"/>
          </a:xfrm>
          <a:prstGeom prst="rect">
            <a:avLst/>
          </a:prstGeom>
        </p:spPr>
        <p:txBody>
          <a:bodyPr lIns="0" tIns="0" rIns="0" bIns="0" rtlCol="0" anchor="t">
            <a:spAutoFit/>
          </a:bodyPr>
          <a:lstStyle/>
          <a:p>
            <a:pPr marL="0" lvl="0" indent="0" algn="ctr">
              <a:lnSpc>
                <a:spcPts val="16127"/>
              </a:lnSpc>
            </a:pPr>
            <a:r>
              <a:rPr lang="en-US" sz="12599" spc="478">
                <a:solidFill>
                  <a:srgbClr val="A0325B"/>
                </a:solidFill>
                <a:latin typeface="Cocomat Pro Heavy"/>
              </a:rPr>
              <a:t>THANK YOU</a:t>
            </a:r>
          </a:p>
        </p:txBody>
      </p:sp>
      <p:sp>
        <p:nvSpPr>
          <p:cNvPr id="6" name="TextBox 6"/>
          <p:cNvSpPr txBox="1"/>
          <p:nvPr/>
        </p:nvSpPr>
        <p:spPr>
          <a:xfrm>
            <a:off x="3200333" y="5814896"/>
            <a:ext cx="11887333" cy="791182"/>
          </a:xfrm>
          <a:prstGeom prst="rect">
            <a:avLst/>
          </a:prstGeom>
        </p:spPr>
        <p:txBody>
          <a:bodyPr lIns="0" tIns="0" rIns="0" bIns="0" rtlCol="0" anchor="t">
            <a:spAutoFit/>
          </a:bodyPr>
          <a:lstStyle/>
          <a:p>
            <a:pPr marL="0" lvl="0" indent="0" algn="ctr">
              <a:lnSpc>
                <a:spcPts val="6258"/>
              </a:lnSpc>
            </a:pPr>
            <a:r>
              <a:rPr lang="en-US" sz="4889" spc="185">
                <a:solidFill>
                  <a:srgbClr val="A0325B"/>
                </a:solidFill>
                <a:latin typeface="Cocomat Pro Heavy"/>
              </a:rPr>
              <a:t>TO SEE THIS PRESENTATION</a:t>
            </a:r>
          </a:p>
        </p:txBody>
      </p:sp>
      <p:sp>
        <p:nvSpPr>
          <p:cNvPr id="7" name="Freeform 7"/>
          <p:cNvSpPr/>
          <p:nvPr/>
        </p:nvSpPr>
        <p:spPr>
          <a:xfrm rot="-4396145">
            <a:off x="14815133" y="6631528"/>
            <a:ext cx="4383963" cy="5824106"/>
          </a:xfrm>
          <a:custGeom>
            <a:avLst/>
            <a:gdLst/>
            <a:ahLst/>
            <a:cxnLst/>
            <a:rect l="l" t="t" r="r" b="b"/>
            <a:pathLst>
              <a:path w="4383963" h="5824106">
                <a:moveTo>
                  <a:pt x="0" y="0"/>
                </a:moveTo>
                <a:lnTo>
                  <a:pt x="4383963" y="0"/>
                </a:lnTo>
                <a:lnTo>
                  <a:pt x="4383963" y="5824106"/>
                </a:lnTo>
                <a:lnTo>
                  <a:pt x="0" y="58241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626</Words>
  <Application>Microsoft Office PowerPoint</Application>
  <PresentationFormat>Custom</PresentationFormat>
  <Paragraphs>79</Paragraphs>
  <Slides>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Cocomat Pro</vt:lpstr>
      <vt:lpstr>Nunito</vt:lpstr>
      <vt:lpstr>Arial</vt:lpstr>
      <vt:lpstr>Calibri</vt:lpstr>
      <vt:lpstr>Kollektif</vt:lpstr>
      <vt:lpstr>Bara TH</vt:lpstr>
      <vt:lpstr>Nunito Bold Bold</vt:lpstr>
      <vt:lpstr>Nunito Semi-Bold</vt:lpstr>
      <vt:lpstr>Cocomat Pro Heavy</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Black Illustrative The Human Body Presentation</dc:title>
  <dc:creator>DEV SAPRA</dc:creator>
  <cp:lastModifiedBy>anil varikuppala</cp:lastModifiedBy>
  <cp:revision>10</cp:revision>
  <dcterms:created xsi:type="dcterms:W3CDTF">2006-08-16T00:00:00Z</dcterms:created>
  <dcterms:modified xsi:type="dcterms:W3CDTF">2023-09-28T01:30:06Z</dcterms:modified>
  <dc:identifier>DAFvbS6qxPA</dc:identifier>
</cp:coreProperties>
</file>